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</p:sldMasterIdLst>
  <p:notesMasterIdLst>
    <p:notesMasterId r:id="rId21"/>
  </p:notesMasterIdLst>
  <p:handoutMasterIdLst>
    <p:handoutMasterId r:id="rId22"/>
  </p:handoutMasterIdLst>
  <p:sldIdLst>
    <p:sldId id="1099" r:id="rId3"/>
    <p:sldId id="1084" r:id="rId4"/>
    <p:sldId id="1101" r:id="rId5"/>
    <p:sldId id="1100" r:id="rId6"/>
    <p:sldId id="1087" r:id="rId7"/>
    <p:sldId id="1090" r:id="rId8"/>
    <p:sldId id="1089" r:id="rId9"/>
    <p:sldId id="1075" r:id="rId10"/>
    <p:sldId id="1078" r:id="rId11"/>
    <p:sldId id="1079" r:id="rId12"/>
    <p:sldId id="1094" r:id="rId13"/>
    <p:sldId id="1081" r:id="rId14"/>
    <p:sldId id="1091" r:id="rId15"/>
    <p:sldId id="1092" r:id="rId16"/>
    <p:sldId id="1093" r:id="rId17"/>
    <p:sldId id="1095" r:id="rId18"/>
    <p:sldId id="1098" r:id="rId19"/>
    <p:sldId id="1096" r:id="rId20"/>
  </p:sldIdLst>
  <p:sldSz cx="9144000" cy="6858000" type="letter"/>
  <p:notesSz cx="7023100" cy="9309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5600" kern="1200">
        <a:solidFill>
          <a:schemeClr val="accent1"/>
        </a:solidFill>
        <a:latin typeface="Helvetica" pitchFamily="-65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5600" kern="1200">
        <a:solidFill>
          <a:schemeClr val="accent1"/>
        </a:solidFill>
        <a:latin typeface="Helvetica" pitchFamily="-65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5600" kern="1200">
        <a:solidFill>
          <a:schemeClr val="accent1"/>
        </a:solidFill>
        <a:latin typeface="Helvetica" pitchFamily="-65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5600" kern="1200">
        <a:solidFill>
          <a:schemeClr val="accent1"/>
        </a:solidFill>
        <a:latin typeface="Helvetica" pitchFamily="-65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5600" kern="1200">
        <a:solidFill>
          <a:schemeClr val="accent1"/>
        </a:solidFill>
        <a:latin typeface="Helvetica" pitchFamily="-65" charset="0"/>
        <a:ea typeface="+mn-ea"/>
        <a:cs typeface="+mn-cs"/>
      </a:defRPr>
    </a:lvl5pPr>
    <a:lvl6pPr marL="2286000" algn="l" defTabSz="457200" rtl="0" eaLnBrk="1" latinLnBrk="0" hangingPunct="1">
      <a:defRPr sz="25600" kern="1200">
        <a:solidFill>
          <a:schemeClr val="accent1"/>
        </a:solidFill>
        <a:latin typeface="Helvetica" pitchFamily="-65" charset="0"/>
        <a:ea typeface="+mn-ea"/>
        <a:cs typeface="+mn-cs"/>
      </a:defRPr>
    </a:lvl6pPr>
    <a:lvl7pPr marL="2743200" algn="l" defTabSz="457200" rtl="0" eaLnBrk="1" latinLnBrk="0" hangingPunct="1">
      <a:defRPr sz="25600" kern="1200">
        <a:solidFill>
          <a:schemeClr val="accent1"/>
        </a:solidFill>
        <a:latin typeface="Helvetica" pitchFamily="-65" charset="0"/>
        <a:ea typeface="+mn-ea"/>
        <a:cs typeface="+mn-cs"/>
      </a:defRPr>
    </a:lvl7pPr>
    <a:lvl8pPr marL="3200400" algn="l" defTabSz="457200" rtl="0" eaLnBrk="1" latinLnBrk="0" hangingPunct="1">
      <a:defRPr sz="25600" kern="1200">
        <a:solidFill>
          <a:schemeClr val="accent1"/>
        </a:solidFill>
        <a:latin typeface="Helvetica" pitchFamily="-65" charset="0"/>
        <a:ea typeface="+mn-ea"/>
        <a:cs typeface="+mn-cs"/>
      </a:defRPr>
    </a:lvl8pPr>
    <a:lvl9pPr marL="3657600" algn="l" defTabSz="457200" rtl="0" eaLnBrk="1" latinLnBrk="0" hangingPunct="1">
      <a:defRPr sz="25600" kern="1200">
        <a:solidFill>
          <a:schemeClr val="accent1"/>
        </a:solidFill>
        <a:latin typeface="Helvetica" pitchFamily="-65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frameSlides="1"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C5AD"/>
    <a:srgbClr val="900306"/>
    <a:srgbClr val="32415C"/>
    <a:srgbClr val="FB0A10"/>
    <a:srgbClr val="94F0E4"/>
    <a:srgbClr val="5771A0"/>
    <a:srgbClr val="800080"/>
    <a:srgbClr val="66FF33"/>
    <a:srgbClr val="FF0000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86" autoAdjust="0"/>
    <p:restoredTop sz="81191" autoAdjust="0"/>
  </p:normalViewPr>
  <p:slideViewPr>
    <p:cSldViewPr>
      <p:cViewPr varScale="1">
        <p:scale>
          <a:sx n="109" d="100"/>
          <a:sy n="109" d="100"/>
        </p:scale>
        <p:origin x="-3352" y="-112"/>
      </p:cViewPr>
      <p:guideLst>
        <p:guide orient="horz" pos="2160"/>
        <p:guide pos="287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-1782" y="-90"/>
      </p:cViewPr>
      <p:guideLst>
        <p:guide orient="horz" pos="2931"/>
        <p:guide pos="221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0097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tiff>
</file>

<file path=ppt/media/image12.tiff>
</file>

<file path=ppt/media/image13.jpeg>
</file>

<file path=ppt/media/image14.tiff>
</file>

<file path=ppt/media/image15.tiff>
</file>

<file path=ppt/media/image16.tiff>
</file>

<file path=ppt/media/image17.tiff>
</file>

<file path=ppt/media/image2.png>
</file>

<file path=ppt/media/image20.gif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4913" y="596900"/>
            <a:ext cx="4637087" cy="34782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sp>
      <p:sp>
        <p:nvSpPr>
          <p:cNvPr id="2051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528638" y="4424363"/>
            <a:ext cx="6049962" cy="418623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2282" tIns="45329" rIns="92282" bIns="4532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We want this to be in font 11 and justify.</a:t>
            </a:r>
          </a:p>
        </p:txBody>
      </p:sp>
    </p:spTree>
    <p:extLst>
      <p:ext uri="{BB962C8B-B14F-4D97-AF65-F5344CB8AC3E}">
        <p14:creationId xmlns:p14="http://schemas.microsoft.com/office/powerpoint/2010/main" val="2408618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just" rtl="0" eaLnBrk="0" fontAlgn="base" hangingPunct="0">
      <a:lnSpc>
        <a:spcPct val="90000"/>
      </a:lnSpc>
      <a:spcBef>
        <a:spcPct val="40000"/>
      </a:spcBef>
      <a:spcAft>
        <a:spcPct val="0"/>
      </a:spcAft>
      <a:defRPr sz="1100" kern="1200">
        <a:solidFill>
          <a:schemeClr val="tx1"/>
        </a:solidFill>
        <a:latin typeface="Arial" pitchFamily="-65" charset="0"/>
        <a:ea typeface="ＭＳ Ｐゴシック" charset="-128"/>
        <a:cs typeface="ＭＳ Ｐゴシック" charset="-128"/>
      </a:defRPr>
    </a:lvl1pPr>
    <a:lvl2pPr marL="37931725" indent="-37474525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28638" y="4421188"/>
            <a:ext cx="6051550" cy="4189412"/>
          </a:xfrm>
          <a:noFill/>
          <a:ln w="9525"/>
        </p:spPr>
        <p:txBody>
          <a:bodyPr lIns="92342" tIns="45361" rIns="92342" bIns="45361"/>
          <a:lstStyle/>
          <a:p>
            <a:r>
              <a:rPr lang="en-US">
                <a:latin typeface="Arial" charset="0"/>
              </a:rPr>
              <a:t>That is, any computer, no matter how primitive or advance, can be divided into five parts:</a:t>
            </a:r>
          </a:p>
          <a:p>
            <a:r>
              <a:rPr lang="en-US">
                <a:latin typeface="Arial" charset="0"/>
              </a:rPr>
              <a:t>1. The input devices bring the data from the outside world into the computer.</a:t>
            </a:r>
          </a:p>
          <a:p>
            <a:r>
              <a:rPr lang="en-US">
                <a:latin typeface="Arial" charset="0"/>
              </a:rPr>
              <a:t>2. These data are kept in the computer’s memory  until ...</a:t>
            </a:r>
          </a:p>
          <a:p>
            <a:r>
              <a:rPr lang="en-US">
                <a:latin typeface="Arial" charset="0"/>
              </a:rPr>
              <a:t>3. The datapath request and process them.</a:t>
            </a:r>
          </a:p>
          <a:p>
            <a:r>
              <a:rPr lang="en-US">
                <a:latin typeface="Arial" charset="0"/>
              </a:rPr>
              <a:t>4. The operation of the datapath is controlled by the computer’s controller.</a:t>
            </a:r>
          </a:p>
          <a:p>
            <a:r>
              <a:rPr lang="en-US">
                <a:latin typeface="Arial" charset="0"/>
              </a:rPr>
              <a:t>All the work done by the computer will NOT do us any good unless we can get the data back to the outside world. </a:t>
            </a:r>
          </a:p>
          <a:p>
            <a:r>
              <a:rPr lang="en-US">
                <a:latin typeface="Arial" charset="0"/>
              </a:rPr>
              <a:t> 5. Getting the data back to the outside world is the job of the output devices.</a:t>
            </a:r>
          </a:p>
          <a:p>
            <a:endParaRPr lang="en-US">
              <a:latin typeface="Arial" charset="0"/>
            </a:endParaRPr>
          </a:p>
          <a:p>
            <a:r>
              <a:rPr lang="en-US">
                <a:latin typeface="Arial" charset="0"/>
              </a:rPr>
              <a:t>The most COMMON way to connect these 5 components together is to use a network of busses.</a:t>
            </a:r>
          </a:p>
        </p:txBody>
      </p:sp>
      <p:sp>
        <p:nvSpPr>
          <p:cNvPr id="21507" name="Rectangle 3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200150" y="598488"/>
            <a:ext cx="4635500" cy="3476625"/>
          </a:xfr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28638" y="4421188"/>
            <a:ext cx="6051550" cy="4189412"/>
          </a:xfrm>
          <a:noFill/>
          <a:ln w="9525"/>
        </p:spPr>
        <p:txBody>
          <a:bodyPr lIns="92342" tIns="45361" rIns="92342" bIns="45361"/>
          <a:lstStyle/>
          <a:p>
            <a:r>
              <a:rPr lang="en-US">
                <a:latin typeface="Arial" charset="0"/>
              </a:rPr>
              <a:t>That is, any computer, no matter how primitive or advance, can be divided into five parts:</a:t>
            </a:r>
          </a:p>
          <a:p>
            <a:r>
              <a:rPr lang="en-US">
                <a:latin typeface="Arial" charset="0"/>
              </a:rPr>
              <a:t>1. The input devices bring the data from the outside world into the computer.</a:t>
            </a:r>
          </a:p>
          <a:p>
            <a:r>
              <a:rPr lang="en-US">
                <a:latin typeface="Arial" charset="0"/>
              </a:rPr>
              <a:t>2. These data are kept in the computer’s memory  until ...</a:t>
            </a:r>
          </a:p>
          <a:p>
            <a:r>
              <a:rPr lang="en-US">
                <a:latin typeface="Arial" charset="0"/>
              </a:rPr>
              <a:t>3. The datapath request and process them.</a:t>
            </a:r>
          </a:p>
          <a:p>
            <a:r>
              <a:rPr lang="en-US">
                <a:latin typeface="Arial" charset="0"/>
              </a:rPr>
              <a:t>4. The operation of the datapath is controlled by the computer’s controller.</a:t>
            </a:r>
          </a:p>
          <a:p>
            <a:r>
              <a:rPr lang="en-US">
                <a:latin typeface="Arial" charset="0"/>
              </a:rPr>
              <a:t>All the work done by the computer will NOT do us any good unless we can get the data back to the outside world. </a:t>
            </a:r>
          </a:p>
          <a:p>
            <a:r>
              <a:rPr lang="en-US">
                <a:latin typeface="Arial" charset="0"/>
              </a:rPr>
              <a:t> 5. Getting the data back to the outside world is the job of the output devices.</a:t>
            </a:r>
          </a:p>
          <a:p>
            <a:endParaRPr lang="en-US">
              <a:latin typeface="Arial" charset="0"/>
            </a:endParaRPr>
          </a:p>
          <a:p>
            <a:r>
              <a:rPr lang="en-US">
                <a:latin typeface="Arial" charset="0"/>
              </a:rPr>
              <a:t>The most COMMON way to connect these 5 components together is to use a network of busses.</a:t>
            </a:r>
          </a:p>
        </p:txBody>
      </p:sp>
      <p:sp>
        <p:nvSpPr>
          <p:cNvPr id="21507" name="Rectangle 3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200150" y="598488"/>
            <a:ext cx="4635500" cy="3476625"/>
          </a:xfr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401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04913" y="596900"/>
            <a:ext cx="4637087" cy="34782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140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8638" y="4424363"/>
            <a:ext cx="6049962" cy="418623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1806" tIns="45903" rIns="91806" bIns="45903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15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04913" y="596900"/>
            <a:ext cx="4637087" cy="34782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6915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8638" y="4424363"/>
            <a:ext cx="6049962" cy="418623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1806" tIns="45903" rIns="91806" bIns="45903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990601"/>
            <a:ext cx="4038600" cy="53058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990601"/>
            <a:ext cx="4038600" cy="53058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200" y="989012"/>
            <a:ext cx="8229600" cy="1588"/>
          </a:xfrm>
          <a:prstGeom prst="line">
            <a:avLst/>
          </a:prstGeom>
          <a:ln>
            <a:solidFill>
              <a:schemeClr val="tx2"/>
            </a:solidFill>
          </a:ln>
          <a:effectLst>
            <a:glow rad="101600">
              <a:schemeClr val="tx2">
                <a:alpha val="75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10"/>
          <p:cNvSpPr>
            <a:spLocks noChangeArrowheads="1"/>
          </p:cNvSpPr>
          <p:nvPr userDrawn="1"/>
        </p:nvSpPr>
        <p:spPr bwMode="auto">
          <a:xfrm>
            <a:off x="0" y="6622038"/>
            <a:ext cx="9144000" cy="2359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63500" tIns="25400" rIns="63500" bIns="25400"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1200" b="1" dirty="0" smtClean="0">
                <a:solidFill>
                  <a:schemeClr val="tx1"/>
                </a:solidFill>
                <a:latin typeface="18 VAG Rounded Black   09390"/>
              </a:rPr>
              <a:t>UC Berkeley “</a:t>
            </a:r>
            <a:r>
              <a:rPr lang="en-US" sz="1200" b="1" baseline="0" dirty="0" smtClean="0">
                <a:solidFill>
                  <a:schemeClr val="tx1"/>
                </a:solidFill>
                <a:latin typeface="18 VAG Rounded Black   09390"/>
              </a:rPr>
              <a:t>The Beauty and Joy of Computing” </a:t>
            </a:r>
            <a:r>
              <a:rPr lang="en-US" sz="1200" b="1" baseline="0" dirty="0" smtClean="0">
                <a:solidFill>
                  <a:srgbClr val="FFFF00"/>
                </a:solidFill>
                <a:latin typeface="18 VAG Rounded Black   09390"/>
              </a:rPr>
              <a:t>: Concurrency </a:t>
            </a:r>
            <a:r>
              <a:rPr lang="en-US" sz="1200" b="1" dirty="0" smtClean="0">
                <a:solidFill>
                  <a:schemeClr val="tx1"/>
                </a:solidFill>
                <a:latin typeface="18 VAG Rounded Black   09390"/>
              </a:rPr>
              <a:t>(</a:t>
            </a:r>
            <a:fld id="{0382F9D6-1C8F-9447-89CA-9F506CE985D4}" type="slidenum">
              <a:rPr lang="en-US" sz="1200" b="1">
                <a:solidFill>
                  <a:schemeClr val="tx1"/>
                </a:solidFill>
                <a:latin typeface="18 VAG Rounded Black   09390"/>
              </a:rPr>
              <a:pPr algn="ctr">
                <a:defRPr/>
              </a:pPr>
              <a:t>‹#›</a:t>
            </a:fld>
            <a:r>
              <a:rPr lang="en-US" sz="1200" b="1" dirty="0">
                <a:solidFill>
                  <a:schemeClr val="tx1"/>
                </a:solidFill>
                <a:latin typeface="18 VAG Rounded Black   09390"/>
              </a:rPr>
              <a:t>)</a:t>
            </a:r>
          </a:p>
        </p:txBody>
      </p:sp>
      <p:sp>
        <p:nvSpPr>
          <p:cNvPr id="12" name="Rectangle 11"/>
          <p:cNvSpPr>
            <a:spLocks noChangeArrowheads="1"/>
          </p:cNvSpPr>
          <p:nvPr userDrawn="1"/>
        </p:nvSpPr>
        <p:spPr bwMode="auto">
          <a:xfrm>
            <a:off x="8477151" y="6248400"/>
            <a:ext cx="666849" cy="20518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algn="r">
              <a:defRPr/>
            </a:pPr>
            <a:r>
              <a:rPr lang="en-US" sz="1000" b="1" dirty="0" smtClean="0">
                <a:solidFill>
                  <a:schemeClr val="tx1"/>
                </a:solidFill>
                <a:latin typeface="18 VAG Rounded Black   09390"/>
              </a:rPr>
              <a:t>Friedland</a:t>
            </a:r>
            <a:endParaRPr lang="en-US" sz="1000" b="1" dirty="0">
              <a:solidFill>
                <a:schemeClr val="tx1"/>
              </a:solidFill>
              <a:latin typeface="18 VAG Rounded Black   09390"/>
            </a:endParaRPr>
          </a:p>
        </p:txBody>
      </p:sp>
      <p:pic>
        <p:nvPicPr>
          <p:cNvPr id="13" name="Picture 25" descr="Seal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6200" y="6192838"/>
            <a:ext cx="609600" cy="609600"/>
          </a:xfrm>
          <a:prstGeom prst="rect">
            <a:avLst/>
          </a:prstGeom>
          <a:noFill/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26400" y="6464300"/>
            <a:ext cx="1117600" cy="3937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234" y="53235"/>
            <a:ext cx="425877" cy="5046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3767D12C-1D62-DB44-B351-8710E9C41DB2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EB5093A4-CC93-424A-94EB-96D0AD625C4C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52400"/>
            <a:ext cx="5727700" cy="4746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43000"/>
            <a:ext cx="3848100" cy="2138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86300" y="1143000"/>
            <a:ext cx="3848100" cy="2138363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990601"/>
            <a:ext cx="4038600" cy="53058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990601"/>
            <a:ext cx="4038600" cy="53058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200" y="989012"/>
            <a:ext cx="8229600" cy="1588"/>
          </a:xfrm>
          <a:prstGeom prst="line">
            <a:avLst/>
          </a:prstGeom>
          <a:ln>
            <a:solidFill>
              <a:schemeClr val="tx2"/>
            </a:solidFill>
          </a:ln>
          <a:effectLst>
            <a:glow rad="101600">
              <a:schemeClr val="tx2">
                <a:alpha val="75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234" y="53235"/>
            <a:ext cx="425877" cy="504664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0" y="6622038"/>
            <a:ext cx="9144000" cy="2359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63500" tIns="25400" rIns="63500" bIns="25400"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1200" b="1" dirty="0" smtClean="0">
                <a:solidFill>
                  <a:prstClr val="white"/>
                </a:solidFill>
                <a:latin typeface="18 VAG Rounded Black   09390"/>
              </a:rPr>
              <a:t>UC Berkeley “The Beauty and Joy of Computing” </a:t>
            </a:r>
            <a:r>
              <a:rPr lang="en-US" sz="1200" b="1" dirty="0" smtClean="0">
                <a:solidFill>
                  <a:srgbClr val="FFFF00"/>
                </a:solidFill>
                <a:latin typeface="18 VAG Rounded Black   09390"/>
              </a:rPr>
              <a:t>: Algorithms II </a:t>
            </a:r>
            <a:r>
              <a:rPr lang="en-US" sz="1200" b="1" dirty="0" smtClean="0">
                <a:solidFill>
                  <a:prstClr val="white"/>
                </a:solidFill>
                <a:latin typeface="18 VAG Rounded Black   09390"/>
              </a:rPr>
              <a:t>(</a:t>
            </a:r>
            <a:fld id="{0382F9D6-1C8F-9447-89CA-9F506CE985D4}" type="slidenum">
              <a:rPr lang="en-US" sz="1200" b="1">
                <a:solidFill>
                  <a:prstClr val="white"/>
                </a:solidFill>
                <a:latin typeface="18 VAG Rounded Black   09390"/>
              </a:rPr>
              <a:pPr algn="ctr">
                <a:defRPr/>
              </a:pPr>
              <a:t>‹#›</a:t>
            </a:fld>
            <a:r>
              <a:rPr lang="en-US" sz="1200" b="1" dirty="0">
                <a:solidFill>
                  <a:prstClr val="white"/>
                </a:solidFill>
                <a:latin typeface="18 VAG Rounded Black   09390"/>
              </a:rPr>
              <a:t>)</a:t>
            </a:r>
          </a:p>
        </p:txBody>
      </p:sp>
      <p:sp>
        <p:nvSpPr>
          <p:cNvPr id="15" name="Rectangle 11"/>
          <p:cNvSpPr>
            <a:spLocks noChangeArrowheads="1"/>
          </p:cNvSpPr>
          <p:nvPr userDrawn="1"/>
        </p:nvSpPr>
        <p:spPr bwMode="auto">
          <a:xfrm>
            <a:off x="8477151" y="6248400"/>
            <a:ext cx="666849" cy="20518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algn="r">
              <a:defRPr/>
            </a:pPr>
            <a:r>
              <a:rPr lang="en-US" sz="1000" b="1" dirty="0" smtClean="0">
                <a:solidFill>
                  <a:prstClr val="white"/>
                </a:solidFill>
                <a:latin typeface="18 VAG Rounded Black   09390"/>
              </a:rPr>
              <a:t>Friedland</a:t>
            </a:r>
            <a:endParaRPr lang="en-US" sz="1000" b="1" dirty="0">
              <a:solidFill>
                <a:prstClr val="white"/>
              </a:solidFill>
              <a:latin typeface="18 VAG Rounded Black   09390"/>
            </a:endParaRPr>
          </a:p>
        </p:txBody>
      </p:sp>
      <p:pic>
        <p:nvPicPr>
          <p:cNvPr id="16" name="Picture 25" descr="Seal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76200" y="6192838"/>
            <a:ext cx="609600" cy="609600"/>
          </a:xfrm>
          <a:prstGeom prst="rect">
            <a:avLst/>
          </a:prstGeom>
          <a:noFill/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26400" y="6464300"/>
            <a:ext cx="11176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221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9563" y="681038"/>
            <a:ext cx="46037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8288" y="681038"/>
            <a:ext cx="28575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49238" y="681038"/>
            <a:ext cx="9525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>
              <a:solidFill>
                <a:prstClr val="white"/>
              </a:solidFill>
              <a:latin typeface="Corbe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2250" y="681038"/>
            <a:ext cx="7938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5" name="Date Placeholder 27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>
              <a:solidFill>
                <a:srgbClr val="7FD13B"/>
              </a:solidFill>
            </a:endParaRPr>
          </a:p>
        </p:txBody>
      </p:sp>
      <p:sp>
        <p:nvSpPr>
          <p:cNvPr id="16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>
                <a:solidFill>
                  <a:srgbClr val="7FD13B"/>
                </a:solidFill>
              </a:rPr>
              <a:t>
              </a:t>
            </a:r>
          </a:p>
        </p:txBody>
      </p:sp>
      <p:sp>
        <p:nvSpPr>
          <p:cNvPr id="17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8E3342FC-85AC-0141-B4E7-B626C5929470}" type="slidenum">
              <a:rPr>
                <a:solidFill>
                  <a:srgbClr val="7FD13B"/>
                </a:solidFill>
              </a:rPr>
              <a:pPr>
                <a:defRPr/>
              </a:pPr>
              <a:t>‹#›</a:t>
            </a:fld>
            <a:endParaRPr>
              <a:solidFill>
                <a:srgbClr val="7FD1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62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524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/>
          </p:cNvSpPr>
          <p:nvPr/>
        </p:nvSpPr>
        <p:spPr bwMode="auto">
          <a:xfrm>
            <a:off x="4829175" y="1073150"/>
            <a:ext cx="4321175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5" name="Freeform 4"/>
          <p:cNvSpPr>
            <a:spLocks/>
          </p:cNvSpPr>
          <p:nvPr/>
        </p:nvSpPr>
        <p:spPr bwMode="auto">
          <a:xfrm>
            <a:off x="374650" y="0"/>
            <a:ext cx="5513388" cy="661511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 rot="5236414">
            <a:off x="4461669" y="1483519"/>
            <a:ext cx="4114800" cy="1189038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366713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366713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>
              <a:solidFill>
                <a:srgbClr val="7FD13B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63538" y="401638"/>
            <a:ext cx="8504237" cy="887412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>
              <a:solidFill>
                <a:prstClr val="white"/>
              </a:solidFill>
              <a:latin typeface="Corbel"/>
            </a:endParaRPr>
          </a:p>
        </p:txBody>
      </p:sp>
      <p:sp>
        <p:nvSpPr>
          <p:cNvPr id="20" name="Rectangle 19"/>
          <p:cNvSpPr/>
          <p:nvPr/>
        </p:nvSpPr>
        <p:spPr>
          <a:xfrm flipH="1">
            <a:off x="371475" y="681038"/>
            <a:ext cx="26988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21" name="Rectangle 20"/>
          <p:cNvSpPr/>
          <p:nvPr/>
        </p:nvSpPr>
        <p:spPr>
          <a:xfrm flipH="1">
            <a:off x="411163" y="681038"/>
            <a:ext cx="26987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22" name="Rectangle 21"/>
          <p:cNvSpPr/>
          <p:nvPr/>
        </p:nvSpPr>
        <p:spPr>
          <a:xfrm flipH="1">
            <a:off x="447675" y="681038"/>
            <a:ext cx="9525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>
              <a:solidFill>
                <a:prstClr val="white"/>
              </a:solidFill>
              <a:latin typeface="Corbel"/>
            </a:endParaRPr>
          </a:p>
        </p:txBody>
      </p:sp>
      <p:sp>
        <p:nvSpPr>
          <p:cNvPr id="23" name="Rectangle 22"/>
          <p:cNvSpPr/>
          <p:nvPr/>
        </p:nvSpPr>
        <p:spPr>
          <a:xfrm flipH="1">
            <a:off x="476250" y="681038"/>
            <a:ext cx="9525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00063" y="681038"/>
            <a:ext cx="36512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bIns="0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5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>
              <a:solidFill>
                <a:srgbClr val="7FD13B"/>
              </a:solidFill>
            </a:endParaRPr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>
                <a:solidFill>
                  <a:srgbClr val="7FD13B"/>
                </a:solidFill>
              </a:rPr>
              <a:t>
              </a:t>
            </a:r>
          </a:p>
        </p:txBody>
      </p:sp>
      <p:sp>
        <p:nvSpPr>
          <p:cNvPr id="2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F08356AB-6050-C54D-8146-0D0927CCFB8F}" type="slidenum">
              <a:rPr>
                <a:solidFill>
                  <a:srgbClr val="7FD13B"/>
                </a:solidFill>
              </a:rPr>
              <a:pPr>
                <a:defRPr/>
              </a:pPr>
              <a:t>‹#›</a:t>
            </a:fld>
            <a:endParaRPr>
              <a:solidFill>
                <a:srgbClr val="7FD1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994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1638"/>
            <a:ext cx="8867775" cy="887412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>
              <a:solidFill>
                <a:prstClr val="white"/>
              </a:solidFill>
              <a:latin typeface="Corbe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7313" y="681038"/>
            <a:ext cx="46037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7625" y="681038"/>
            <a:ext cx="26988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8575" y="681038"/>
            <a:ext cx="9525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>
              <a:solidFill>
                <a:prstClr val="white"/>
              </a:solidFill>
              <a:latin typeface="Corbel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681038"/>
            <a:ext cx="9525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12" name="Rectangle 11"/>
          <p:cNvSpPr/>
          <p:nvPr/>
        </p:nvSpPr>
        <p:spPr>
          <a:xfrm flipH="1">
            <a:off x="149225" y="681038"/>
            <a:ext cx="28575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13" name="Rectangle 12"/>
          <p:cNvSpPr/>
          <p:nvPr/>
        </p:nvSpPr>
        <p:spPr>
          <a:xfrm flipH="1">
            <a:off x="188913" y="681038"/>
            <a:ext cx="28575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14" name="Rectangle 13"/>
          <p:cNvSpPr/>
          <p:nvPr/>
        </p:nvSpPr>
        <p:spPr>
          <a:xfrm flipH="1">
            <a:off x="227013" y="681038"/>
            <a:ext cx="9525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>
              <a:solidFill>
                <a:prstClr val="white"/>
              </a:solidFill>
              <a:latin typeface="Corbel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255588" y="681038"/>
            <a:ext cx="7937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79400" y="681038"/>
            <a:ext cx="36513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solidFill>
                <a:prstClr val="white"/>
              </a:solidFill>
              <a:latin typeface="Corbe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7" name="Date Placeholder 6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>
              <a:solidFill>
                <a:srgbClr val="7FD13B"/>
              </a:solidFill>
            </a:endParaRPr>
          </a:p>
        </p:txBody>
      </p:sp>
      <p:sp>
        <p:nvSpPr>
          <p:cNvPr id="1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>
                <a:solidFill>
                  <a:srgbClr val="7FD13B"/>
                </a:solidFill>
              </a:rPr>
              <a:t>
              </a:t>
            </a:r>
          </a:p>
        </p:txBody>
      </p:sp>
      <p:sp>
        <p:nvSpPr>
          <p:cNvPr id="1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50361CD5-B477-9E43-A365-B6CBAABDE154}" type="slidenum">
              <a:rPr>
                <a:solidFill>
                  <a:srgbClr val="7FD13B"/>
                </a:solidFill>
              </a:rPr>
              <a:pPr>
                <a:defRPr/>
              </a:pPr>
              <a:t>‹#›</a:t>
            </a:fld>
            <a:endParaRPr>
              <a:solidFill>
                <a:srgbClr val="7FD1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3097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>
              <a:solidFill>
                <a:srgbClr val="7FD13B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>
                <a:solidFill>
                  <a:srgbClr val="7FD13B"/>
                </a:solidFill>
              </a:rPr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CD69752C-0324-1C40-9504-CBF4C9360C20}" type="slidenum">
              <a:rPr>
                <a:solidFill>
                  <a:srgbClr val="7FD13B"/>
                </a:solidFill>
              </a:rPr>
              <a:pPr>
                <a:defRPr/>
              </a:pPr>
              <a:t>‹#›</a:t>
            </a:fld>
            <a:endParaRPr>
              <a:solidFill>
                <a:srgbClr val="7FD1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9952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>
              <a:solidFill>
                <a:srgbClr val="7FD13B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>
                <a:solidFill>
                  <a:srgbClr val="7FD13B"/>
                </a:solidFill>
              </a:rPr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44F050E0-6EC7-2D45-8299-7B7E99CE3E4C}" type="slidenum">
              <a:rPr>
                <a:solidFill>
                  <a:srgbClr val="7FD13B"/>
                </a:solidFill>
              </a:rPr>
              <a:pPr>
                <a:defRPr/>
              </a:pPr>
              <a:t>‹#›</a:t>
            </a:fld>
            <a:endParaRPr>
              <a:solidFill>
                <a:srgbClr val="7FD1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934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9563" y="681038"/>
            <a:ext cx="46037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68288" y="681038"/>
            <a:ext cx="28575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49238" y="681038"/>
            <a:ext cx="9525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22250" y="681038"/>
            <a:ext cx="7938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5" name="Date Placeholder 27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16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/>
              <a:t>
              </a:t>
            </a:r>
          </a:p>
        </p:txBody>
      </p:sp>
      <p:sp>
        <p:nvSpPr>
          <p:cNvPr id="17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8E3342FC-85AC-0141-B4E7-B626C5929470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>
              <a:solidFill>
                <a:srgbClr val="7FD13B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>
                <a:solidFill>
                  <a:srgbClr val="7FD13B"/>
                </a:solidFill>
              </a:rPr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9956C743-C58C-B546-AEA2-8065E3DEDFB6}" type="slidenum">
              <a:rPr>
                <a:solidFill>
                  <a:srgbClr val="7FD13B"/>
                </a:solidFill>
              </a:rPr>
              <a:pPr>
                <a:defRPr/>
              </a:pPr>
              <a:t>‹#›</a:t>
            </a:fld>
            <a:endParaRPr>
              <a:solidFill>
                <a:srgbClr val="7FD1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1560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68300" y="0"/>
            <a:ext cx="8777288" cy="1878013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>
              <a:solidFill>
                <a:prstClr val="white"/>
              </a:solidFill>
              <a:latin typeface="Corbel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63538" y="1884363"/>
            <a:ext cx="8782050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20"/>
          <p:cNvGrpSpPr>
            <a:grpSpLocks/>
          </p:cNvGrpSpPr>
          <p:nvPr/>
        </p:nvGrpSpPr>
        <p:grpSpPr bwMode="auto">
          <a:xfrm rot="5400000">
            <a:off x="8515351" y="1219200"/>
            <a:ext cx="131762" cy="128587"/>
            <a:chOff x="6668087" y="1297746"/>
            <a:chExt cx="161840" cy="156602"/>
          </a:xfrm>
        </p:grpSpPr>
        <p:cxnSp>
          <p:nvCxnSpPr>
            <p:cNvPr id="8" name="Straight Connector 7"/>
            <p:cNvCxnSpPr/>
            <p:nvPr/>
          </p:nvCxnSpPr>
          <p:spPr>
            <a:xfrm rot="16200000">
              <a:off x="6659693" y="1302242"/>
              <a:ext cx="88935" cy="7994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V="1">
              <a:off x="6681299" y="1395381"/>
              <a:ext cx="125668" cy="0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 flipH="1">
              <a:off x="6740613" y="1301266"/>
              <a:ext cx="88935" cy="8189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5"/>
          <p:cNvGrpSpPr>
            <a:grpSpLocks/>
          </p:cNvGrpSpPr>
          <p:nvPr/>
        </p:nvGrpSpPr>
        <p:grpSpPr bwMode="auto">
          <a:xfrm rot="5400000">
            <a:off x="8667751" y="1371600"/>
            <a:ext cx="131762" cy="128587"/>
            <a:chOff x="6668087" y="1297746"/>
            <a:chExt cx="161840" cy="156602"/>
          </a:xfrm>
        </p:grpSpPr>
        <p:cxnSp>
          <p:nvCxnSpPr>
            <p:cNvPr id="12" name="Straight Connector 11"/>
            <p:cNvCxnSpPr/>
            <p:nvPr/>
          </p:nvCxnSpPr>
          <p:spPr>
            <a:xfrm rot="16200000">
              <a:off x="6659693" y="1302242"/>
              <a:ext cx="88935" cy="7994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V="1">
              <a:off x="6681299" y="1395381"/>
              <a:ext cx="125668" cy="0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5400000" flipH="1">
              <a:off x="6740613" y="1301266"/>
              <a:ext cx="88935" cy="8189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29"/>
          <p:cNvGrpSpPr>
            <a:grpSpLocks/>
          </p:cNvGrpSpPr>
          <p:nvPr/>
        </p:nvGrpSpPr>
        <p:grpSpPr bwMode="auto">
          <a:xfrm rot="5400000">
            <a:off x="8320087" y="1474788"/>
            <a:ext cx="131763" cy="128588"/>
            <a:chOff x="6668087" y="1297746"/>
            <a:chExt cx="161840" cy="156602"/>
          </a:xfrm>
        </p:grpSpPr>
        <p:cxnSp>
          <p:nvCxnSpPr>
            <p:cNvPr id="16" name="Straight Connector 15"/>
            <p:cNvCxnSpPr/>
            <p:nvPr/>
          </p:nvCxnSpPr>
          <p:spPr>
            <a:xfrm rot="16200000">
              <a:off x="6659692" y="1302240"/>
              <a:ext cx="88934" cy="7994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6200000" flipV="1">
              <a:off x="6681298" y="1395380"/>
              <a:ext cx="125668" cy="0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5400000" flipH="1">
              <a:off x="6740612" y="1301265"/>
              <a:ext cx="88934" cy="8189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4"/>
          <p:cNvSpPr>
            <a:spLocks noGrp="1"/>
          </p:cNvSpPr>
          <p:nvPr>
            <p:ph type="dt" sz="half" idx="10"/>
          </p:nvPr>
        </p:nvSpPr>
        <p:spPr>
          <a:xfrm>
            <a:off x="6477000" y="55563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>
              <a:solidFill>
                <a:srgbClr val="7FD13B"/>
              </a:solidFill>
            </a:endParaRPr>
          </a:p>
        </p:txBody>
      </p:sp>
      <p:sp>
        <p:nvSpPr>
          <p:cNvPr id="2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55563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>
                <a:solidFill>
                  <a:srgbClr val="7FD13B"/>
                </a:solidFill>
              </a:rPr>
              <a:t>
              </a:t>
            </a:r>
          </a:p>
        </p:txBody>
      </p:sp>
      <p:sp>
        <p:nvSpPr>
          <p:cNvPr id="2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55563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458E6A8A-592E-AF43-B50A-9BAEEB4055EB}" type="slidenum">
              <a:rPr>
                <a:solidFill>
                  <a:srgbClr val="7FD13B"/>
                </a:solidFill>
              </a:rPr>
              <a:pPr>
                <a:defRPr/>
              </a:pPr>
              <a:t>‹#›</a:t>
            </a:fld>
            <a:endParaRPr>
              <a:solidFill>
                <a:srgbClr val="7FD1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9652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>
              <a:solidFill>
                <a:srgbClr val="7FD13B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>
                <a:solidFill>
                  <a:srgbClr val="7FD13B"/>
                </a:solidFill>
              </a:rPr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3767D12C-1D62-DB44-B351-8710E9C41DB2}" type="slidenum">
              <a:rPr>
                <a:solidFill>
                  <a:srgbClr val="7FD13B"/>
                </a:solidFill>
              </a:rPr>
              <a:pPr>
                <a:defRPr/>
              </a:pPr>
              <a:t>‹#›</a:t>
            </a:fld>
            <a:endParaRPr>
              <a:solidFill>
                <a:srgbClr val="7FD1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5327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>
              <a:solidFill>
                <a:srgbClr val="7FD13B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>
                <a:solidFill>
                  <a:srgbClr val="7FD13B"/>
                </a:solidFill>
              </a:rPr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EB5093A4-CC93-424A-94EB-96D0AD625C4C}" type="slidenum">
              <a:rPr>
                <a:solidFill>
                  <a:srgbClr val="7FD13B"/>
                </a:solidFill>
              </a:rPr>
              <a:pPr>
                <a:defRPr/>
              </a:pPr>
              <a:t>‹#›</a:t>
            </a:fld>
            <a:endParaRPr>
              <a:solidFill>
                <a:srgbClr val="7FD1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62364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52400"/>
            <a:ext cx="5727700" cy="4746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143000"/>
            <a:ext cx="3848100" cy="21383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686300" y="1143000"/>
            <a:ext cx="3848100" cy="213836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851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>
            <a:spLocks/>
          </p:cNvSpPr>
          <p:nvPr/>
        </p:nvSpPr>
        <p:spPr bwMode="auto">
          <a:xfrm>
            <a:off x="4829175" y="1073150"/>
            <a:ext cx="4321175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reeform 4"/>
          <p:cNvSpPr>
            <a:spLocks/>
          </p:cNvSpPr>
          <p:nvPr/>
        </p:nvSpPr>
        <p:spPr bwMode="auto">
          <a:xfrm>
            <a:off x="374650" y="0"/>
            <a:ext cx="5513388" cy="661511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 rot="5236414">
            <a:off x="4461669" y="1483519"/>
            <a:ext cx="4114800" cy="1189038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366713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366713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63538" y="401638"/>
            <a:ext cx="8504237" cy="887412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0" name="Rectangle 19"/>
          <p:cNvSpPr/>
          <p:nvPr/>
        </p:nvSpPr>
        <p:spPr>
          <a:xfrm flipH="1">
            <a:off x="371475" y="681038"/>
            <a:ext cx="26988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 flipH="1">
            <a:off x="411163" y="681038"/>
            <a:ext cx="26987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 flipH="1">
            <a:off x="447675" y="681038"/>
            <a:ext cx="9525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>
          <a:xfrm flipH="1">
            <a:off x="476250" y="681038"/>
            <a:ext cx="9525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00063" y="681038"/>
            <a:ext cx="36512" cy="365125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bIns="0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5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/>
              <a:t>
              </a:t>
            </a:r>
          </a:p>
        </p:txBody>
      </p:sp>
      <p:sp>
        <p:nvSpPr>
          <p:cNvPr id="2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F08356AB-6050-C54D-8146-0D0927CCFB8F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01638"/>
            <a:ext cx="8867775" cy="887412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7313" y="681038"/>
            <a:ext cx="46037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7625" y="681038"/>
            <a:ext cx="26988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8575" y="681038"/>
            <a:ext cx="9525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81038"/>
            <a:ext cx="9525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 flipH="1">
            <a:off x="149225" y="681038"/>
            <a:ext cx="28575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 flipH="1">
            <a:off x="188913" y="681038"/>
            <a:ext cx="28575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 flipH="1">
            <a:off x="227013" y="681038"/>
            <a:ext cx="9525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5" name="Rectangle 14"/>
          <p:cNvSpPr/>
          <p:nvPr/>
        </p:nvSpPr>
        <p:spPr>
          <a:xfrm flipH="1">
            <a:off x="255588" y="681038"/>
            <a:ext cx="7937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79400" y="681038"/>
            <a:ext cx="36513" cy="365125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7" name="Date Placeholder 6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1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/>
              <a:t>
              </a:t>
            </a:r>
          </a:p>
        </p:txBody>
      </p:sp>
      <p:sp>
        <p:nvSpPr>
          <p:cNvPr id="1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50361CD5-B477-9E43-A365-B6CBAABDE154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CD69752C-0324-1C40-9504-CBF4C9360C20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44F050E0-6EC7-2D45-8299-7B7E99CE3E4C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9956C743-C58C-B546-AEA2-8065E3DEDFB6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68300" y="0"/>
            <a:ext cx="8777288" cy="1878013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63538" y="1884363"/>
            <a:ext cx="8782050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20"/>
          <p:cNvGrpSpPr>
            <a:grpSpLocks/>
          </p:cNvGrpSpPr>
          <p:nvPr/>
        </p:nvGrpSpPr>
        <p:grpSpPr bwMode="auto">
          <a:xfrm rot="5400000">
            <a:off x="8515351" y="1219200"/>
            <a:ext cx="131762" cy="128587"/>
            <a:chOff x="6668087" y="1297746"/>
            <a:chExt cx="161840" cy="156602"/>
          </a:xfrm>
        </p:grpSpPr>
        <p:cxnSp>
          <p:nvCxnSpPr>
            <p:cNvPr id="8" name="Straight Connector 7"/>
            <p:cNvCxnSpPr/>
            <p:nvPr/>
          </p:nvCxnSpPr>
          <p:spPr>
            <a:xfrm rot="16200000">
              <a:off x="6659693" y="1302242"/>
              <a:ext cx="88935" cy="7994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6200000" flipV="1">
              <a:off x="6681299" y="1395381"/>
              <a:ext cx="125668" cy="0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 flipH="1">
              <a:off x="6740613" y="1301266"/>
              <a:ext cx="88935" cy="8189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5"/>
          <p:cNvGrpSpPr>
            <a:grpSpLocks/>
          </p:cNvGrpSpPr>
          <p:nvPr/>
        </p:nvGrpSpPr>
        <p:grpSpPr bwMode="auto">
          <a:xfrm rot="5400000">
            <a:off x="8667751" y="1371600"/>
            <a:ext cx="131762" cy="128587"/>
            <a:chOff x="6668087" y="1297746"/>
            <a:chExt cx="161840" cy="156602"/>
          </a:xfrm>
        </p:grpSpPr>
        <p:cxnSp>
          <p:nvCxnSpPr>
            <p:cNvPr id="12" name="Straight Connector 11"/>
            <p:cNvCxnSpPr/>
            <p:nvPr/>
          </p:nvCxnSpPr>
          <p:spPr>
            <a:xfrm rot="16200000">
              <a:off x="6659693" y="1302242"/>
              <a:ext cx="88935" cy="7994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6200000" flipV="1">
              <a:off x="6681299" y="1395381"/>
              <a:ext cx="125668" cy="0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5400000" flipH="1">
              <a:off x="6740613" y="1301266"/>
              <a:ext cx="88935" cy="8189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29"/>
          <p:cNvGrpSpPr>
            <a:grpSpLocks/>
          </p:cNvGrpSpPr>
          <p:nvPr/>
        </p:nvGrpSpPr>
        <p:grpSpPr bwMode="auto">
          <a:xfrm rot="5400000">
            <a:off x="8320087" y="1474788"/>
            <a:ext cx="131763" cy="128588"/>
            <a:chOff x="6668087" y="1297746"/>
            <a:chExt cx="161840" cy="156602"/>
          </a:xfrm>
        </p:grpSpPr>
        <p:cxnSp>
          <p:nvCxnSpPr>
            <p:cNvPr id="16" name="Straight Connector 15"/>
            <p:cNvCxnSpPr/>
            <p:nvPr/>
          </p:nvCxnSpPr>
          <p:spPr>
            <a:xfrm rot="16200000">
              <a:off x="6659692" y="1302240"/>
              <a:ext cx="88934" cy="7994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6200000" flipV="1">
              <a:off x="6681298" y="1395380"/>
              <a:ext cx="125668" cy="0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5400000" flipH="1">
              <a:off x="6740612" y="1301265"/>
              <a:ext cx="88934" cy="81895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Date Placeholder 4"/>
          <p:cNvSpPr>
            <a:spLocks noGrp="1"/>
          </p:cNvSpPr>
          <p:nvPr>
            <p:ph type="dt" sz="half" idx="10"/>
          </p:nvPr>
        </p:nvSpPr>
        <p:spPr>
          <a:xfrm>
            <a:off x="6477000" y="55563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2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55563"/>
            <a:ext cx="5562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>
                <a:latin typeface="Helvetica" charset="0"/>
              </a:defRPr>
            </a:lvl1pPr>
          </a:lstStyle>
          <a:p>
            <a:pPr>
              <a:defRPr/>
            </a:pPr>
            <a:r>
              <a:rPr lang="en-US"/>
              <a:t>
              </a:t>
            </a:r>
          </a:p>
        </p:txBody>
      </p:sp>
      <p:sp>
        <p:nvSpPr>
          <p:cNvPr id="2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55563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" pitchFamily="-65" charset="0"/>
              </a:defRPr>
            </a:lvl1pPr>
          </a:lstStyle>
          <a:p>
            <a:pPr>
              <a:defRPr/>
            </a:pPr>
            <a:fld id="{458E6A8A-592E-AF43-B50A-9BAEEB4055EB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31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90600"/>
            <a:ext cx="8229600" cy="536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57200" y="989012"/>
            <a:ext cx="8229600" cy="1588"/>
          </a:xfrm>
          <a:prstGeom prst="line">
            <a:avLst/>
          </a:prstGeom>
          <a:ln>
            <a:solidFill>
              <a:schemeClr val="tx2"/>
            </a:solidFill>
          </a:ln>
          <a:effectLst>
            <a:glow rad="101600">
              <a:schemeClr val="tx2">
                <a:alpha val="75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10"/>
          <p:cNvSpPr>
            <a:spLocks noChangeArrowheads="1"/>
          </p:cNvSpPr>
          <p:nvPr userDrawn="1"/>
        </p:nvSpPr>
        <p:spPr bwMode="auto">
          <a:xfrm>
            <a:off x="0" y="6622038"/>
            <a:ext cx="9144000" cy="2359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63500" tIns="25400" rIns="63500" bIns="25400"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1200" b="1" dirty="0" smtClean="0">
                <a:solidFill>
                  <a:schemeClr val="tx1"/>
                </a:solidFill>
                <a:latin typeface="18 VAG Rounded Black   09390"/>
              </a:rPr>
              <a:t>UC Berkeley “</a:t>
            </a:r>
            <a:r>
              <a:rPr lang="en-US" sz="1200" b="1" baseline="0" dirty="0" smtClean="0">
                <a:solidFill>
                  <a:schemeClr val="tx1"/>
                </a:solidFill>
                <a:latin typeface="18 VAG Rounded Black   09390"/>
              </a:rPr>
              <a:t>The Beauty and Joy of Computing” </a:t>
            </a:r>
            <a:r>
              <a:rPr lang="en-US" sz="1200" b="1" baseline="0" dirty="0" smtClean="0">
                <a:solidFill>
                  <a:srgbClr val="FFFF00"/>
                </a:solidFill>
                <a:latin typeface="18 VAG Rounded Black   09390"/>
              </a:rPr>
              <a:t>: Concurrency </a:t>
            </a:r>
            <a:r>
              <a:rPr lang="en-US" sz="1200" b="1" dirty="0" smtClean="0">
                <a:solidFill>
                  <a:schemeClr val="tx1"/>
                </a:solidFill>
                <a:latin typeface="18 VAG Rounded Black   09390"/>
              </a:rPr>
              <a:t>(</a:t>
            </a:r>
            <a:fld id="{0382F9D6-1C8F-9447-89CA-9F506CE985D4}" type="slidenum">
              <a:rPr lang="en-US" sz="1200" b="1">
                <a:solidFill>
                  <a:schemeClr val="tx1"/>
                </a:solidFill>
                <a:latin typeface="18 VAG Rounded Black   09390"/>
              </a:rPr>
              <a:pPr algn="ctr">
                <a:defRPr/>
              </a:pPr>
              <a:t>‹#›</a:t>
            </a:fld>
            <a:r>
              <a:rPr lang="en-US" sz="1200" b="1" dirty="0">
                <a:solidFill>
                  <a:schemeClr val="tx1"/>
                </a:solidFill>
                <a:latin typeface="18 VAG Rounded Black   09390"/>
              </a:rPr>
              <a:t>)</a:t>
            </a:r>
          </a:p>
        </p:txBody>
      </p:sp>
      <p:sp>
        <p:nvSpPr>
          <p:cNvPr id="11" name="Rectangle 11"/>
          <p:cNvSpPr>
            <a:spLocks noChangeArrowheads="1"/>
          </p:cNvSpPr>
          <p:nvPr userDrawn="1"/>
        </p:nvSpPr>
        <p:spPr bwMode="auto">
          <a:xfrm>
            <a:off x="8477151" y="6248400"/>
            <a:ext cx="666849" cy="20518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algn="r">
              <a:defRPr/>
            </a:pPr>
            <a:r>
              <a:rPr lang="en-US" sz="1000" b="1" dirty="0" smtClean="0">
                <a:solidFill>
                  <a:schemeClr val="tx1"/>
                </a:solidFill>
                <a:latin typeface="18 VAG Rounded Black   09390"/>
              </a:rPr>
              <a:t>Friedland</a:t>
            </a:r>
            <a:endParaRPr lang="en-US" sz="1000" b="1" dirty="0">
              <a:solidFill>
                <a:schemeClr val="tx1"/>
              </a:solidFill>
              <a:latin typeface="18 VAG Rounded Black   09390"/>
            </a:endParaRPr>
          </a:p>
        </p:txBody>
      </p:sp>
      <p:pic>
        <p:nvPicPr>
          <p:cNvPr id="12" name="Picture 25" descr="Seal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76200" y="6192838"/>
            <a:ext cx="609600" cy="609600"/>
          </a:xfrm>
          <a:prstGeom prst="rect">
            <a:avLst/>
          </a:prstGeom>
          <a:noFill/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026400" y="6464300"/>
            <a:ext cx="1117600" cy="3937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3234" y="53235"/>
            <a:ext cx="425877" cy="504664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0" i="0" kern="1200" spc="-100">
          <a:solidFill>
            <a:srgbClr val="C1EEFF"/>
          </a:solidFill>
          <a:latin typeface="18 VAG Rounded Bold   07390"/>
          <a:ea typeface="ＭＳ Ｐゴシック" charset="-128"/>
          <a:cs typeface="AppleGaramond Bd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9pPr>
    </p:titleStyle>
    <p:bodyStyle>
      <a:lvl1pPr marL="411163" indent="-342900" algn="l" rtl="0" eaLnBrk="0" fontAlgn="base" hangingPunct="0">
        <a:spcBef>
          <a:spcPts val="700"/>
        </a:spcBef>
        <a:spcAft>
          <a:spcPct val="0"/>
        </a:spcAft>
        <a:buClr>
          <a:schemeClr val="tx2"/>
        </a:buClr>
        <a:buSzPct val="95000"/>
        <a:buFont typeface="Wingdings" pitchFamily="-65" charset="2"/>
        <a:buChar char=""/>
        <a:defRPr sz="3000" b="0" i="0" kern="1200">
          <a:solidFill>
            <a:schemeClr val="tx1"/>
          </a:solidFill>
          <a:latin typeface="18 VAG Rounded Bold   07390"/>
          <a:ea typeface="ＭＳ Ｐゴシック" charset="-128"/>
          <a:cs typeface="ＭＳ Ｐゴシック" charset="-128"/>
        </a:defRPr>
      </a:lvl1pPr>
      <a:lvl2pPr marL="739775" indent="-285750" algn="l" rtl="0" eaLnBrk="0" fontAlgn="base" hangingPunct="0">
        <a:spcBef>
          <a:spcPct val="20000"/>
        </a:spcBef>
        <a:spcAft>
          <a:spcPct val="0"/>
        </a:spcAft>
        <a:buSzPct val="90000"/>
        <a:buFont typeface="Wingdings" pitchFamily="-65" charset="2"/>
        <a:buChar char=""/>
        <a:defRPr sz="2600" b="0" i="0" kern="1200">
          <a:solidFill>
            <a:schemeClr val="accent3">
              <a:lumMod val="40000"/>
              <a:lumOff val="60000"/>
            </a:schemeClr>
          </a:solidFill>
          <a:latin typeface="18 VAG Rounded Light   02390"/>
          <a:ea typeface="ＭＳ Ｐゴシック" charset="-128"/>
          <a:cs typeface="+mn-cs"/>
        </a:defRPr>
      </a:lvl2pPr>
      <a:lvl3pPr marL="995363" indent="-228600" algn="l" rtl="0" eaLnBrk="0" fontAlgn="base" hangingPunct="0">
        <a:spcBef>
          <a:spcPct val="20000"/>
        </a:spcBef>
        <a:spcAft>
          <a:spcPct val="0"/>
        </a:spcAft>
        <a:buFont typeface="Wingdings 2" pitchFamily="-65" charset="2"/>
        <a:buChar char=""/>
        <a:defRPr sz="2400" b="0" i="0" kern="1200">
          <a:solidFill>
            <a:schemeClr val="tx2">
              <a:lumMod val="90000"/>
            </a:schemeClr>
          </a:solidFill>
          <a:latin typeface="18 VAG Rounded Light   02390"/>
          <a:ea typeface="ＭＳ Ｐゴシック" charset="-128"/>
          <a:cs typeface="+mn-cs"/>
        </a:defRPr>
      </a:lvl3pPr>
      <a:lvl4pPr marL="1260475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 3" pitchFamily="-65" charset="2"/>
        <a:buChar char=""/>
        <a:defRPr sz="2200" b="0" i="0" kern="1200">
          <a:solidFill>
            <a:srgbClr val="F273AF"/>
          </a:solidFill>
          <a:latin typeface="18 VAG Rounded Light   02390"/>
          <a:ea typeface="ＭＳ Ｐゴシック" charset="-128"/>
          <a:cs typeface="+mn-cs"/>
        </a:defRPr>
      </a:lvl4pPr>
      <a:lvl5pPr marL="1481138" indent="-2095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 2" pitchFamily="-65" charset="2"/>
        <a:buChar char=""/>
        <a:defRPr sz="2000" b="0" i="0" kern="1200">
          <a:solidFill>
            <a:schemeClr val="tx1"/>
          </a:solidFill>
          <a:latin typeface="18 VAG Rounded Light   02390"/>
          <a:ea typeface="ＭＳ Ｐゴシック" charset="-128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  <a:prstGeom prst="rect">
            <a:avLst/>
          </a:prstGeom>
        </p:spPr>
        <p:txBody>
          <a:bodyPr vert="horz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31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990600"/>
            <a:ext cx="8229600" cy="536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Rectangle 10"/>
          <p:cNvSpPr>
            <a:spLocks noChangeArrowheads="1"/>
          </p:cNvSpPr>
          <p:nvPr userDrawn="1"/>
        </p:nvSpPr>
        <p:spPr bwMode="auto">
          <a:xfrm>
            <a:off x="0" y="6622038"/>
            <a:ext cx="9144000" cy="2359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63500" tIns="25400" rIns="63500" bIns="25400"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1200" b="1" dirty="0" smtClean="0">
                <a:solidFill>
                  <a:prstClr val="white"/>
                </a:solidFill>
                <a:latin typeface="18 VAG Rounded Black   09390"/>
              </a:rPr>
              <a:t>UC Berkeley “The Beauty and Joy of Computing” </a:t>
            </a:r>
            <a:r>
              <a:rPr lang="en-US" sz="1200" b="1" dirty="0" smtClean="0">
                <a:solidFill>
                  <a:srgbClr val="FFFF00"/>
                </a:solidFill>
                <a:latin typeface="18 VAG Rounded Black   09390"/>
              </a:rPr>
              <a:t>: Algorithms II </a:t>
            </a:r>
            <a:r>
              <a:rPr lang="en-US" sz="1200" b="1" dirty="0" smtClean="0">
                <a:solidFill>
                  <a:prstClr val="white"/>
                </a:solidFill>
                <a:latin typeface="18 VAG Rounded Black   09390"/>
              </a:rPr>
              <a:t>(</a:t>
            </a:r>
            <a:fld id="{0382F9D6-1C8F-9447-89CA-9F506CE985D4}" type="slidenum">
              <a:rPr lang="en-US" sz="1200" b="1">
                <a:solidFill>
                  <a:prstClr val="white"/>
                </a:solidFill>
                <a:latin typeface="18 VAG Rounded Black   09390"/>
              </a:rPr>
              <a:pPr algn="ctr">
                <a:defRPr/>
              </a:pPr>
              <a:t>‹#›</a:t>
            </a:fld>
            <a:r>
              <a:rPr lang="en-US" sz="1200" b="1" dirty="0">
                <a:solidFill>
                  <a:prstClr val="white"/>
                </a:solidFill>
                <a:latin typeface="18 VAG Rounded Black   09390"/>
              </a:rPr>
              <a:t>)</a:t>
            </a:r>
          </a:p>
        </p:txBody>
      </p:sp>
      <p:sp>
        <p:nvSpPr>
          <p:cNvPr id="19" name="Rectangle 11"/>
          <p:cNvSpPr>
            <a:spLocks noChangeArrowheads="1"/>
          </p:cNvSpPr>
          <p:nvPr userDrawn="1"/>
        </p:nvSpPr>
        <p:spPr bwMode="auto">
          <a:xfrm>
            <a:off x="8477151" y="6248400"/>
            <a:ext cx="666849" cy="20518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 algn="r">
              <a:defRPr/>
            </a:pPr>
            <a:r>
              <a:rPr lang="en-US" sz="1000" b="1" dirty="0" smtClean="0">
                <a:solidFill>
                  <a:prstClr val="white"/>
                </a:solidFill>
                <a:latin typeface="18 VAG Rounded Black   09390"/>
              </a:rPr>
              <a:t>Friedland</a:t>
            </a:r>
            <a:endParaRPr lang="en-US" sz="1000" b="1" dirty="0">
              <a:solidFill>
                <a:prstClr val="white"/>
              </a:solidFill>
              <a:latin typeface="18 VAG Rounded Black   09390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57200" y="989012"/>
            <a:ext cx="8229600" cy="1588"/>
          </a:xfrm>
          <a:prstGeom prst="line">
            <a:avLst/>
          </a:prstGeom>
          <a:ln>
            <a:solidFill>
              <a:schemeClr val="tx2"/>
            </a:solidFill>
          </a:ln>
          <a:effectLst>
            <a:glow rad="101600">
              <a:schemeClr val="tx2">
                <a:alpha val="75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25" descr="Seal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76200" y="6192838"/>
            <a:ext cx="609600" cy="609600"/>
          </a:xfrm>
          <a:prstGeom prst="rect">
            <a:avLst/>
          </a:prstGeom>
          <a:noFill/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026400" y="6464300"/>
            <a:ext cx="1117600" cy="393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3234" y="53235"/>
            <a:ext cx="425877" cy="50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614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0" i="0" kern="1200" spc="-100">
          <a:solidFill>
            <a:srgbClr val="C1EEFF"/>
          </a:solidFill>
          <a:latin typeface="18 VAG Rounded Bold   07390"/>
          <a:ea typeface="ＭＳ Ｐゴシック" charset="-128"/>
          <a:cs typeface="AppleGaramond Bd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C1EEFF"/>
          </a:solidFill>
          <a:latin typeface="Corbel" charset="0"/>
          <a:ea typeface="ＭＳ Ｐゴシック" charset="-128"/>
          <a:cs typeface="ＭＳ Ｐゴシック" charset="-128"/>
        </a:defRPr>
      </a:lvl9pPr>
    </p:titleStyle>
    <p:bodyStyle>
      <a:lvl1pPr marL="411163" indent="-342900" algn="l" rtl="0" eaLnBrk="0" fontAlgn="base" hangingPunct="0">
        <a:spcBef>
          <a:spcPts val="700"/>
        </a:spcBef>
        <a:spcAft>
          <a:spcPct val="0"/>
        </a:spcAft>
        <a:buClr>
          <a:schemeClr val="tx2"/>
        </a:buClr>
        <a:buSzPct val="95000"/>
        <a:buFont typeface="Wingdings" pitchFamily="-65" charset="2"/>
        <a:buChar char=""/>
        <a:defRPr sz="3000" b="0" i="0" kern="1200">
          <a:solidFill>
            <a:schemeClr val="tx1"/>
          </a:solidFill>
          <a:latin typeface="18 VAG Rounded Bold   07390"/>
          <a:ea typeface="ＭＳ Ｐゴシック" charset="-128"/>
          <a:cs typeface="ＭＳ Ｐゴシック" charset="-128"/>
        </a:defRPr>
      </a:lvl1pPr>
      <a:lvl2pPr marL="739775" indent="-285750" algn="l" rtl="0" eaLnBrk="0" fontAlgn="base" hangingPunct="0">
        <a:spcBef>
          <a:spcPct val="20000"/>
        </a:spcBef>
        <a:spcAft>
          <a:spcPct val="0"/>
        </a:spcAft>
        <a:buSzPct val="90000"/>
        <a:buFont typeface="Wingdings" pitchFamily="-65" charset="2"/>
        <a:buChar char=""/>
        <a:defRPr sz="2600" b="0" i="0" kern="1200">
          <a:solidFill>
            <a:schemeClr val="accent3">
              <a:lumMod val="40000"/>
              <a:lumOff val="60000"/>
            </a:schemeClr>
          </a:solidFill>
          <a:latin typeface="18 VAG Rounded Light   02390"/>
          <a:ea typeface="ＭＳ Ｐゴシック" charset="-128"/>
          <a:cs typeface="+mn-cs"/>
        </a:defRPr>
      </a:lvl2pPr>
      <a:lvl3pPr marL="995363" indent="-228600" algn="l" rtl="0" eaLnBrk="0" fontAlgn="base" hangingPunct="0">
        <a:spcBef>
          <a:spcPct val="20000"/>
        </a:spcBef>
        <a:spcAft>
          <a:spcPct val="0"/>
        </a:spcAft>
        <a:buFont typeface="Wingdings 2" pitchFamily="-65" charset="2"/>
        <a:buChar char=""/>
        <a:defRPr sz="2400" b="0" i="0" kern="1200">
          <a:solidFill>
            <a:schemeClr val="tx2">
              <a:lumMod val="90000"/>
            </a:schemeClr>
          </a:solidFill>
          <a:latin typeface="18 VAG Rounded Light   02390"/>
          <a:ea typeface="ＭＳ Ｐゴシック" charset="-128"/>
          <a:cs typeface="+mn-cs"/>
        </a:defRPr>
      </a:lvl3pPr>
      <a:lvl4pPr marL="1260475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 3" pitchFamily="-65" charset="2"/>
        <a:buChar char=""/>
        <a:defRPr sz="2200" b="0" i="0" kern="1200">
          <a:solidFill>
            <a:srgbClr val="F273AF"/>
          </a:solidFill>
          <a:latin typeface="18 VAG Rounded Light   02390"/>
          <a:ea typeface="ＭＳ Ｐゴシック" charset="-128"/>
          <a:cs typeface="+mn-cs"/>
        </a:defRPr>
      </a:lvl4pPr>
      <a:lvl5pPr marL="1481138" indent="-2095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 2" pitchFamily="-65" charset="2"/>
        <a:buChar char=""/>
        <a:defRPr sz="2000" b="0" i="0" kern="1200">
          <a:solidFill>
            <a:schemeClr val="tx1"/>
          </a:solidFill>
          <a:latin typeface="18 VAG Rounded Light   02390"/>
          <a:ea typeface="ＭＳ Ｐゴシック" charset="-128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emf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en.wikipedia.org/wiki/Computation" TargetMode="External"/><Relationship Id="rId3" Type="http://schemas.openxmlformats.org/officeDocument/2006/relationships/hyperlink" Target="http://en.wikipedia.org/wiki/Execution_(computing)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tiff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1981200" y="304800"/>
            <a:ext cx="5181600" cy="196371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63500" tIns="25400" rIns="63500" bIns="25400" anchor="ctr">
            <a:prstTxWarp prst="textNoShape">
              <a:avLst/>
            </a:prstTxWarp>
            <a:spAutoFit/>
          </a:bodyPr>
          <a:lstStyle/>
          <a:p>
            <a:pPr algn="ctr">
              <a:lnSpc>
                <a:spcPct val="77000"/>
              </a:lnSpc>
            </a:pPr>
            <a:r>
              <a:rPr lang="en-US" sz="3600" b="1" dirty="0" smtClean="0">
                <a:solidFill>
                  <a:srgbClr val="D6ECFF"/>
                </a:solidFill>
                <a:latin typeface="18 VAG Rounded Bold   07390"/>
                <a:cs typeface=""/>
              </a:rPr>
              <a:t>The Beauty and Joy of Computing</a:t>
            </a:r>
            <a:r>
              <a:rPr lang="en-US" sz="3200" b="1" dirty="0" smtClean="0">
                <a:solidFill>
                  <a:srgbClr val="D6ECFF"/>
                </a:solidFill>
                <a:latin typeface="18 VAG Rounded Bold   07390"/>
                <a:cs typeface=""/>
              </a:rPr>
              <a:t/>
            </a:r>
            <a:br>
              <a:rPr lang="en-US" sz="3200" b="1" dirty="0" smtClean="0">
                <a:solidFill>
                  <a:srgbClr val="D6ECFF"/>
                </a:solidFill>
                <a:latin typeface="18 VAG Rounded Bold   07390"/>
                <a:cs typeface=""/>
              </a:rPr>
            </a:br>
            <a:r>
              <a:rPr lang="en-US" sz="3200" b="1" dirty="0" smtClean="0">
                <a:solidFill>
                  <a:srgbClr val="7FD13B"/>
                </a:solidFill>
                <a:latin typeface="18 VAG Rounded Bold   07390"/>
                <a:cs typeface=""/>
              </a:rPr>
              <a:t/>
            </a:r>
            <a:br>
              <a:rPr lang="en-US" sz="3200" b="1" dirty="0" smtClean="0">
                <a:solidFill>
                  <a:srgbClr val="7FD13B"/>
                </a:solidFill>
                <a:latin typeface="18 VAG Rounded Bold   07390"/>
                <a:cs typeface=""/>
              </a:rPr>
            </a:br>
            <a:r>
              <a:rPr lang="en-US" sz="2800" b="1" dirty="0" smtClean="0">
                <a:solidFill>
                  <a:prstClr val="white"/>
                </a:solidFill>
                <a:latin typeface="18 VAG Rounded Bold   07390"/>
                <a:cs typeface=""/>
              </a:rPr>
              <a:t>Lecture #10</a:t>
            </a:r>
          </a:p>
          <a:p>
            <a:pPr algn="ctr">
              <a:lnSpc>
                <a:spcPct val="77000"/>
              </a:lnSpc>
            </a:pPr>
            <a:r>
              <a:rPr lang="en-US" sz="2800" b="1" dirty="0" smtClean="0">
                <a:solidFill>
                  <a:prstClr val="white"/>
                </a:solidFill>
                <a:latin typeface="18 VAG Rounded Bold   07390"/>
                <a:cs typeface=""/>
              </a:rPr>
              <a:t>Concurrency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5271" y="228600"/>
            <a:ext cx="2186330" cy="2590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2438401"/>
            <a:ext cx="23622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000" b="1" dirty="0" smtClean="0">
                <a:solidFill>
                  <a:schemeClr val="bg2"/>
                </a:solidFill>
                <a:latin typeface="18 VAG Rounded Bold   07390"/>
              </a:rPr>
              <a:t>UC Berkeley EECS</a:t>
            </a:r>
            <a:br>
              <a:rPr lang="en-US" sz="2000" b="1" dirty="0" smtClean="0">
                <a:solidFill>
                  <a:schemeClr val="bg2"/>
                </a:solidFill>
                <a:latin typeface="18 VAG Rounded Bold   07390"/>
              </a:rPr>
            </a:br>
            <a:r>
              <a:rPr lang="en-US" sz="2000" b="1" dirty="0" smtClean="0">
                <a:solidFill>
                  <a:schemeClr val="bg2"/>
                </a:solidFill>
                <a:latin typeface="18 VAG Rounded Bold   07390"/>
              </a:rPr>
              <a:t>Lecturer </a:t>
            </a:r>
            <a:r>
              <a:rPr lang="en-US" sz="2000" b="1" dirty="0" smtClean="0">
                <a:solidFill>
                  <a:schemeClr val="bg2"/>
                </a:solidFill>
                <a:latin typeface="18 VAG Rounded Bold   07390"/>
              </a:rPr>
              <a:t/>
            </a:r>
            <a:br>
              <a:rPr lang="en-US" sz="2000" b="1" dirty="0" smtClean="0">
                <a:solidFill>
                  <a:schemeClr val="bg2"/>
                </a:solidFill>
                <a:latin typeface="18 VAG Rounded Bold   07390"/>
              </a:rPr>
            </a:br>
            <a:r>
              <a:rPr lang="en-US" sz="2000" b="1" dirty="0" smtClean="0">
                <a:solidFill>
                  <a:schemeClr val="bg2"/>
                </a:solidFill>
                <a:latin typeface="18 VAG Rounded Bold   07390"/>
              </a:rPr>
              <a:t>Gerald Friedland</a:t>
            </a:r>
            <a:endParaRPr lang="en-US" sz="2000" b="1" dirty="0">
              <a:solidFill>
                <a:schemeClr val="bg2"/>
              </a:solidFill>
              <a:latin typeface="18 VAG Rounded Bold   07390"/>
            </a:endParaRPr>
          </a:p>
        </p:txBody>
      </p:sp>
      <p:sp>
        <p:nvSpPr>
          <p:cNvPr id="9" name="Title 47"/>
          <p:cNvSpPr>
            <a:spLocks noGrp="1"/>
          </p:cNvSpPr>
          <p:nvPr>
            <p:ph type="ctrTitle"/>
          </p:nvPr>
        </p:nvSpPr>
        <p:spPr>
          <a:xfrm>
            <a:off x="381000" y="3429000"/>
            <a:ext cx="8153400" cy="6858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200" dirty="0" err="1" smtClean="0">
                <a:solidFill>
                  <a:srgbClr val="FFFF00"/>
                </a:solidFill>
              </a:rPr>
              <a:t>“koomey’s law” – efficiency 2x every 18 mo</a:t>
            </a:r>
            <a:endParaRPr lang="en-US" sz="2200" dirty="0">
              <a:solidFill>
                <a:srgbClr val="FFFF00"/>
              </a:solidFill>
              <a:ea typeface="+mj-ea"/>
              <a:cs typeface="+mj-cs"/>
            </a:endParaRPr>
          </a:p>
        </p:txBody>
      </p:sp>
      <p:sp>
        <p:nvSpPr>
          <p:cNvPr id="10" name="Subtitle 48"/>
          <p:cNvSpPr>
            <a:spLocks noGrp="1"/>
          </p:cNvSpPr>
          <p:nvPr>
            <p:ph type="subTitle" idx="1"/>
          </p:nvPr>
        </p:nvSpPr>
        <p:spPr>
          <a:xfrm>
            <a:off x="381001" y="4038600"/>
            <a:ext cx="6019799" cy="2362200"/>
          </a:xfrm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r>
              <a:rPr lang="en-US" dirty="0" smtClean="0">
                <a:ea typeface="ＭＳ Ｐゴシック" pitchFamily="-65" charset="-128"/>
                <a:cs typeface="ＭＳ Ｐゴシック" pitchFamily="-65" charset="-128"/>
              </a:rPr>
              <a:t>Prof Jonathan Koomey looked at </a:t>
            </a:r>
            <a:r>
              <a:rPr lang="en-US" u="sng" dirty="0" smtClean="0">
                <a:ea typeface="ＭＳ Ｐゴシック" pitchFamily="-65" charset="-128"/>
                <a:cs typeface="ＭＳ Ｐゴシック" pitchFamily="-65" charset="-128"/>
              </a:rPr>
              <a:t>6 decades </a:t>
            </a:r>
            <a:r>
              <a:rPr lang="en-US" dirty="0" smtClean="0">
                <a:ea typeface="ＭＳ Ｐゴシック" pitchFamily="-65" charset="-128"/>
                <a:cs typeface="ＭＳ Ｐゴシック" pitchFamily="-65" charset="-128"/>
              </a:rPr>
              <a:t>of data and found that energy efficiency of computers doubles roughly every 18 months.  This is even more relevant as battery-powered devices become more popular.  Restated, it says that for a fixed computing load, the amount of battery you need drops by half every 18 months.  This was true before transistors!</a:t>
            </a:r>
            <a:endParaRPr lang="en-US" i="1" dirty="0" smtClean="0">
              <a:solidFill>
                <a:schemeClr val="accent4"/>
              </a:solidFill>
              <a:ea typeface="ＭＳ Ｐゴシック" pitchFamily="-65" charset="-128"/>
              <a:cs typeface="ＭＳ Ｐゴシック" pitchFamily="-65" charset="-128"/>
            </a:endParaRPr>
          </a:p>
        </p:txBody>
      </p:sp>
      <p:sp>
        <p:nvSpPr>
          <p:cNvPr id="11" name="Subtitle 48"/>
          <p:cNvSpPr txBox="1">
            <a:spLocks/>
          </p:cNvSpPr>
          <p:nvPr/>
        </p:nvSpPr>
        <p:spPr bwMode="auto">
          <a:xfrm>
            <a:off x="0" y="6324600"/>
            <a:ext cx="9144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0584">
            <a:prstTxWarp prst="textNoShape">
              <a:avLst/>
            </a:prstTxWarp>
          </a:bodyPr>
          <a:lstStyle/>
          <a:p>
            <a:pPr algn="ctr"/>
            <a:r>
              <a:rPr lang="en-US" sz="2800" b="1" dirty="0" err="1" smtClean="0">
                <a:latin typeface="Courier"/>
                <a:cs typeface="Courier"/>
              </a:rPr>
              <a:t>www.technologyreview.com/computing/38548/</a:t>
            </a:r>
            <a:endParaRPr lang="en-US" sz="2800" b="1" dirty="0" smtClean="0">
              <a:latin typeface="Courier"/>
              <a:cs typeface="Courier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800" y="3383280"/>
            <a:ext cx="1955800" cy="2382520"/>
          </a:xfrm>
          <a:prstGeom prst="rect">
            <a:avLst/>
          </a:prstGeom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5"/>
          <a:srcRect l="3020" r="4174"/>
          <a:stretch>
            <a:fillRect/>
          </a:stretch>
        </p:blipFill>
        <p:spPr bwMode="auto">
          <a:xfrm>
            <a:off x="381000" y="304800"/>
            <a:ext cx="1608666" cy="215760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507272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Moore’s Law and related curves</a:t>
            </a:r>
            <a:endParaRPr lang="en-US" dirty="0"/>
          </a:p>
        </p:txBody>
      </p:sp>
      <p:pic>
        <p:nvPicPr>
          <p:cNvPr id="6" name="Picture 5" descr="motivation-trends-base.svg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162590"/>
            <a:ext cx="7848600" cy="52890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Power Density Prediction circa 2000</a:t>
            </a:r>
          </a:p>
        </p:txBody>
      </p:sp>
      <p:grpSp>
        <p:nvGrpSpPr>
          <p:cNvPr id="4" name="Group 157"/>
          <p:cNvGrpSpPr>
            <a:grpSpLocks/>
          </p:cNvGrpSpPr>
          <p:nvPr/>
        </p:nvGrpSpPr>
        <p:grpSpPr bwMode="auto">
          <a:xfrm>
            <a:off x="685055" y="1143000"/>
            <a:ext cx="7682058" cy="5414666"/>
            <a:chOff x="1139073" y="1524000"/>
            <a:chExt cx="6375247" cy="4848736"/>
          </a:xfrm>
        </p:grpSpPr>
        <p:sp>
          <p:nvSpPr>
            <p:cNvPr id="5" name="Line 3"/>
            <p:cNvSpPr>
              <a:spLocks noChangeShapeType="1"/>
            </p:cNvSpPr>
            <p:nvPr/>
          </p:nvSpPr>
          <p:spPr bwMode="auto">
            <a:xfrm flipV="1">
              <a:off x="5959475" y="2305050"/>
              <a:ext cx="1143000" cy="1447800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4"/>
            <p:cNvSpPr>
              <a:spLocks/>
            </p:cNvSpPr>
            <p:nvPr/>
          </p:nvSpPr>
          <p:spPr bwMode="auto">
            <a:xfrm>
              <a:off x="6122988" y="3298825"/>
              <a:ext cx="201612" cy="200025"/>
            </a:xfrm>
            <a:custGeom>
              <a:avLst/>
              <a:gdLst>
                <a:gd name="T0" fmla="*/ 2147483647 w 127"/>
                <a:gd name="T1" fmla="*/ 0 h 126"/>
                <a:gd name="T2" fmla="*/ 2147483647 w 127"/>
                <a:gd name="T3" fmla="*/ 2147483647 h 126"/>
                <a:gd name="T4" fmla="*/ 2147483647 w 127"/>
                <a:gd name="T5" fmla="*/ 2147483647 h 126"/>
                <a:gd name="T6" fmla="*/ 0 w 127"/>
                <a:gd name="T7" fmla="*/ 2147483647 h 126"/>
                <a:gd name="T8" fmla="*/ 2147483647 w 127"/>
                <a:gd name="T9" fmla="*/ 0 h 1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7"/>
                <a:gd name="T16" fmla="*/ 0 h 126"/>
                <a:gd name="T17" fmla="*/ 127 w 127"/>
                <a:gd name="T18" fmla="*/ 126 h 1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7" h="126">
                  <a:moveTo>
                    <a:pt x="63" y="0"/>
                  </a:moveTo>
                  <a:lnTo>
                    <a:pt x="127" y="63"/>
                  </a:lnTo>
                  <a:lnTo>
                    <a:pt x="63" y="126"/>
                  </a:lnTo>
                  <a:lnTo>
                    <a:pt x="0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F3300"/>
            </a:solidFill>
            <a:ln w="14288">
              <a:solidFill>
                <a:srgbClr val="FFFF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6381750" y="3013075"/>
              <a:ext cx="200025" cy="200025"/>
            </a:xfrm>
            <a:custGeom>
              <a:avLst/>
              <a:gdLst>
                <a:gd name="T0" fmla="*/ 2147483647 w 126"/>
                <a:gd name="T1" fmla="*/ 0 h 126"/>
                <a:gd name="T2" fmla="*/ 2147483647 w 126"/>
                <a:gd name="T3" fmla="*/ 2147483647 h 126"/>
                <a:gd name="T4" fmla="*/ 2147483647 w 126"/>
                <a:gd name="T5" fmla="*/ 2147483647 h 126"/>
                <a:gd name="T6" fmla="*/ 0 w 126"/>
                <a:gd name="T7" fmla="*/ 2147483647 h 126"/>
                <a:gd name="T8" fmla="*/ 2147483647 w 126"/>
                <a:gd name="T9" fmla="*/ 0 h 1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6"/>
                <a:gd name="T16" fmla="*/ 0 h 126"/>
                <a:gd name="T17" fmla="*/ 126 w 126"/>
                <a:gd name="T18" fmla="*/ 126 h 1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6" h="126">
                  <a:moveTo>
                    <a:pt x="63" y="0"/>
                  </a:moveTo>
                  <a:lnTo>
                    <a:pt x="126" y="63"/>
                  </a:lnTo>
                  <a:lnTo>
                    <a:pt x="63" y="126"/>
                  </a:lnTo>
                  <a:lnTo>
                    <a:pt x="0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F3300"/>
            </a:solidFill>
            <a:ln w="14288">
              <a:solidFill>
                <a:srgbClr val="FFFF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6624638" y="2697163"/>
              <a:ext cx="200025" cy="200025"/>
            </a:xfrm>
            <a:custGeom>
              <a:avLst/>
              <a:gdLst>
                <a:gd name="T0" fmla="*/ 2147483647 w 126"/>
                <a:gd name="T1" fmla="*/ 0 h 126"/>
                <a:gd name="T2" fmla="*/ 2147483647 w 126"/>
                <a:gd name="T3" fmla="*/ 2147483647 h 126"/>
                <a:gd name="T4" fmla="*/ 2147483647 w 126"/>
                <a:gd name="T5" fmla="*/ 2147483647 h 126"/>
                <a:gd name="T6" fmla="*/ 0 w 126"/>
                <a:gd name="T7" fmla="*/ 2147483647 h 126"/>
                <a:gd name="T8" fmla="*/ 2147483647 w 126"/>
                <a:gd name="T9" fmla="*/ 0 h 1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6"/>
                <a:gd name="T16" fmla="*/ 0 h 126"/>
                <a:gd name="T17" fmla="*/ 126 w 126"/>
                <a:gd name="T18" fmla="*/ 126 h 1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6" h="126">
                  <a:moveTo>
                    <a:pt x="63" y="0"/>
                  </a:moveTo>
                  <a:lnTo>
                    <a:pt x="126" y="63"/>
                  </a:lnTo>
                  <a:lnTo>
                    <a:pt x="63" y="126"/>
                  </a:lnTo>
                  <a:lnTo>
                    <a:pt x="0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F3300"/>
            </a:solidFill>
            <a:ln w="14288">
              <a:solidFill>
                <a:srgbClr val="FFFF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6881813" y="2339975"/>
              <a:ext cx="200025" cy="200025"/>
            </a:xfrm>
            <a:custGeom>
              <a:avLst/>
              <a:gdLst>
                <a:gd name="T0" fmla="*/ 2147483647 w 126"/>
                <a:gd name="T1" fmla="*/ 0 h 126"/>
                <a:gd name="T2" fmla="*/ 2147483647 w 126"/>
                <a:gd name="T3" fmla="*/ 2147483647 h 126"/>
                <a:gd name="T4" fmla="*/ 2147483647 w 126"/>
                <a:gd name="T5" fmla="*/ 2147483647 h 126"/>
                <a:gd name="T6" fmla="*/ 0 w 126"/>
                <a:gd name="T7" fmla="*/ 2147483647 h 126"/>
                <a:gd name="T8" fmla="*/ 2147483647 w 126"/>
                <a:gd name="T9" fmla="*/ 0 h 1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6"/>
                <a:gd name="T16" fmla="*/ 0 h 126"/>
                <a:gd name="T17" fmla="*/ 126 w 126"/>
                <a:gd name="T18" fmla="*/ 126 h 12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6" h="126">
                  <a:moveTo>
                    <a:pt x="63" y="0"/>
                  </a:moveTo>
                  <a:lnTo>
                    <a:pt x="126" y="63"/>
                  </a:lnTo>
                  <a:lnTo>
                    <a:pt x="63" y="126"/>
                  </a:lnTo>
                  <a:lnTo>
                    <a:pt x="0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F3300"/>
            </a:solidFill>
            <a:ln w="14288">
              <a:solidFill>
                <a:srgbClr val="FFFF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8"/>
            <p:cNvSpPr>
              <a:spLocks noChangeArrowheads="1"/>
            </p:cNvSpPr>
            <p:nvPr/>
          </p:nvSpPr>
          <p:spPr bwMode="auto">
            <a:xfrm>
              <a:off x="2146300" y="1652588"/>
              <a:ext cx="5092700" cy="31908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400" b="0"/>
            </a:p>
          </p:txBody>
        </p:sp>
        <p:sp>
          <p:nvSpPr>
            <p:cNvPr id="11" name="Line 9"/>
            <p:cNvSpPr>
              <a:spLocks noChangeShapeType="1"/>
            </p:cNvSpPr>
            <p:nvPr/>
          </p:nvSpPr>
          <p:spPr bwMode="auto">
            <a:xfrm>
              <a:off x="2146300" y="4041775"/>
              <a:ext cx="5092700" cy="1588"/>
            </a:xfrm>
            <a:prstGeom prst="line">
              <a:avLst/>
            </a:prstGeom>
            <a:noFill/>
            <a:ln w="0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10"/>
            <p:cNvSpPr>
              <a:spLocks noChangeShapeType="1"/>
            </p:cNvSpPr>
            <p:nvPr/>
          </p:nvSpPr>
          <p:spPr bwMode="auto">
            <a:xfrm>
              <a:off x="2146300" y="3255963"/>
              <a:ext cx="5092700" cy="1587"/>
            </a:xfrm>
            <a:prstGeom prst="line">
              <a:avLst/>
            </a:prstGeom>
            <a:noFill/>
            <a:ln w="0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11"/>
            <p:cNvSpPr>
              <a:spLocks noChangeShapeType="1"/>
            </p:cNvSpPr>
            <p:nvPr/>
          </p:nvSpPr>
          <p:spPr bwMode="auto">
            <a:xfrm>
              <a:off x="2146300" y="2454275"/>
              <a:ext cx="5092700" cy="1588"/>
            </a:xfrm>
            <a:prstGeom prst="line">
              <a:avLst/>
            </a:prstGeom>
            <a:noFill/>
            <a:ln w="0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Line 12"/>
            <p:cNvSpPr>
              <a:spLocks noChangeShapeType="1"/>
            </p:cNvSpPr>
            <p:nvPr/>
          </p:nvSpPr>
          <p:spPr bwMode="auto">
            <a:xfrm>
              <a:off x="2146300" y="1652588"/>
              <a:ext cx="5092700" cy="1587"/>
            </a:xfrm>
            <a:prstGeom prst="line">
              <a:avLst/>
            </a:prstGeom>
            <a:noFill/>
            <a:ln w="0">
              <a:solidFill>
                <a:srgbClr val="FFFF99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>
              <a:off x="2146300" y="1652588"/>
              <a:ext cx="5092700" cy="3190875"/>
            </a:xfrm>
            <a:prstGeom prst="rect">
              <a:avLst/>
            </a:prstGeom>
            <a:noFill/>
            <a:ln w="28575">
              <a:solidFill>
                <a:schemeClr val="tx2"/>
              </a:solidFill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400" b="0"/>
            </a:p>
          </p:txBody>
        </p:sp>
        <p:sp>
          <p:nvSpPr>
            <p:cNvPr id="16" name="Line 14"/>
            <p:cNvSpPr>
              <a:spLocks noChangeShapeType="1"/>
            </p:cNvSpPr>
            <p:nvPr/>
          </p:nvSpPr>
          <p:spPr bwMode="auto">
            <a:xfrm>
              <a:off x="2146300" y="1652588"/>
              <a:ext cx="1588" cy="3190875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Line 15"/>
            <p:cNvSpPr>
              <a:spLocks noChangeShapeType="1"/>
            </p:cNvSpPr>
            <p:nvPr/>
          </p:nvSpPr>
          <p:spPr bwMode="auto">
            <a:xfrm>
              <a:off x="2146300" y="4843463"/>
              <a:ext cx="71438" cy="1587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Line 16"/>
            <p:cNvSpPr>
              <a:spLocks noChangeShapeType="1"/>
            </p:cNvSpPr>
            <p:nvPr/>
          </p:nvSpPr>
          <p:spPr bwMode="auto">
            <a:xfrm>
              <a:off x="2146300" y="4041775"/>
              <a:ext cx="71438" cy="1588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Line 17"/>
            <p:cNvSpPr>
              <a:spLocks noChangeShapeType="1"/>
            </p:cNvSpPr>
            <p:nvPr/>
          </p:nvSpPr>
          <p:spPr bwMode="auto">
            <a:xfrm>
              <a:off x="2146300" y="3255963"/>
              <a:ext cx="71438" cy="1587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Line 18"/>
            <p:cNvSpPr>
              <a:spLocks noChangeShapeType="1"/>
            </p:cNvSpPr>
            <p:nvPr/>
          </p:nvSpPr>
          <p:spPr bwMode="auto">
            <a:xfrm>
              <a:off x="2146300" y="2454275"/>
              <a:ext cx="71438" cy="1588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Line 19"/>
            <p:cNvSpPr>
              <a:spLocks noChangeShapeType="1"/>
            </p:cNvSpPr>
            <p:nvPr/>
          </p:nvSpPr>
          <p:spPr bwMode="auto">
            <a:xfrm>
              <a:off x="2146300" y="1652588"/>
              <a:ext cx="71438" cy="1587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Line 20"/>
            <p:cNvSpPr>
              <a:spLocks noChangeShapeType="1"/>
            </p:cNvSpPr>
            <p:nvPr/>
          </p:nvSpPr>
          <p:spPr bwMode="auto">
            <a:xfrm>
              <a:off x="2146300" y="4843463"/>
              <a:ext cx="5092700" cy="1587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Line 21"/>
            <p:cNvSpPr>
              <a:spLocks noChangeShapeType="1"/>
            </p:cNvSpPr>
            <p:nvPr/>
          </p:nvSpPr>
          <p:spPr bwMode="auto">
            <a:xfrm flipV="1">
              <a:off x="2146300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Line 22"/>
            <p:cNvSpPr>
              <a:spLocks noChangeShapeType="1"/>
            </p:cNvSpPr>
            <p:nvPr/>
          </p:nvSpPr>
          <p:spPr bwMode="auto">
            <a:xfrm flipV="1">
              <a:off x="2403475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Line 23"/>
            <p:cNvSpPr>
              <a:spLocks noChangeShapeType="1"/>
            </p:cNvSpPr>
            <p:nvPr/>
          </p:nvSpPr>
          <p:spPr bwMode="auto">
            <a:xfrm flipV="1">
              <a:off x="2660650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Line 24"/>
            <p:cNvSpPr>
              <a:spLocks noChangeShapeType="1"/>
            </p:cNvSpPr>
            <p:nvPr/>
          </p:nvSpPr>
          <p:spPr bwMode="auto">
            <a:xfrm flipV="1">
              <a:off x="2905125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Line 25"/>
            <p:cNvSpPr>
              <a:spLocks noChangeShapeType="1"/>
            </p:cNvSpPr>
            <p:nvPr/>
          </p:nvSpPr>
          <p:spPr bwMode="auto">
            <a:xfrm flipV="1">
              <a:off x="3162300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Line 26"/>
            <p:cNvSpPr>
              <a:spLocks noChangeShapeType="1"/>
            </p:cNvSpPr>
            <p:nvPr/>
          </p:nvSpPr>
          <p:spPr bwMode="auto">
            <a:xfrm flipV="1">
              <a:off x="3419475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Line 27"/>
            <p:cNvSpPr>
              <a:spLocks noChangeShapeType="1"/>
            </p:cNvSpPr>
            <p:nvPr/>
          </p:nvSpPr>
          <p:spPr bwMode="auto">
            <a:xfrm flipV="1">
              <a:off x="3676650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Line 28"/>
            <p:cNvSpPr>
              <a:spLocks noChangeShapeType="1"/>
            </p:cNvSpPr>
            <p:nvPr/>
          </p:nvSpPr>
          <p:spPr bwMode="auto">
            <a:xfrm flipV="1">
              <a:off x="3935413" y="4786313"/>
              <a:ext cx="1587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Line 29"/>
            <p:cNvSpPr>
              <a:spLocks noChangeShapeType="1"/>
            </p:cNvSpPr>
            <p:nvPr/>
          </p:nvSpPr>
          <p:spPr bwMode="auto">
            <a:xfrm flipV="1">
              <a:off x="4178300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Line 30"/>
            <p:cNvSpPr>
              <a:spLocks noChangeShapeType="1"/>
            </p:cNvSpPr>
            <p:nvPr/>
          </p:nvSpPr>
          <p:spPr bwMode="auto">
            <a:xfrm flipV="1">
              <a:off x="4435475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Line 31"/>
            <p:cNvSpPr>
              <a:spLocks noChangeShapeType="1"/>
            </p:cNvSpPr>
            <p:nvPr/>
          </p:nvSpPr>
          <p:spPr bwMode="auto">
            <a:xfrm flipV="1">
              <a:off x="4692650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Line 32"/>
            <p:cNvSpPr>
              <a:spLocks noChangeShapeType="1"/>
            </p:cNvSpPr>
            <p:nvPr/>
          </p:nvSpPr>
          <p:spPr bwMode="auto">
            <a:xfrm flipV="1">
              <a:off x="4949825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Line 33"/>
            <p:cNvSpPr>
              <a:spLocks noChangeShapeType="1"/>
            </p:cNvSpPr>
            <p:nvPr/>
          </p:nvSpPr>
          <p:spPr bwMode="auto">
            <a:xfrm flipV="1">
              <a:off x="5208588" y="4786313"/>
              <a:ext cx="1587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Line 34"/>
            <p:cNvSpPr>
              <a:spLocks noChangeShapeType="1"/>
            </p:cNvSpPr>
            <p:nvPr/>
          </p:nvSpPr>
          <p:spPr bwMode="auto">
            <a:xfrm flipV="1">
              <a:off x="5451475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Line 35"/>
            <p:cNvSpPr>
              <a:spLocks noChangeShapeType="1"/>
            </p:cNvSpPr>
            <p:nvPr/>
          </p:nvSpPr>
          <p:spPr bwMode="auto">
            <a:xfrm flipV="1">
              <a:off x="5708650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Line 36"/>
            <p:cNvSpPr>
              <a:spLocks noChangeShapeType="1"/>
            </p:cNvSpPr>
            <p:nvPr/>
          </p:nvSpPr>
          <p:spPr bwMode="auto">
            <a:xfrm flipV="1">
              <a:off x="5965825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37"/>
            <p:cNvSpPr>
              <a:spLocks noChangeShapeType="1"/>
            </p:cNvSpPr>
            <p:nvPr/>
          </p:nvSpPr>
          <p:spPr bwMode="auto">
            <a:xfrm flipV="1">
              <a:off x="6223000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Line 38"/>
            <p:cNvSpPr>
              <a:spLocks noChangeShapeType="1"/>
            </p:cNvSpPr>
            <p:nvPr/>
          </p:nvSpPr>
          <p:spPr bwMode="auto">
            <a:xfrm flipV="1">
              <a:off x="6481763" y="4786313"/>
              <a:ext cx="1587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39"/>
            <p:cNvSpPr>
              <a:spLocks noChangeShapeType="1"/>
            </p:cNvSpPr>
            <p:nvPr/>
          </p:nvSpPr>
          <p:spPr bwMode="auto">
            <a:xfrm flipV="1">
              <a:off x="6724650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Line 40"/>
            <p:cNvSpPr>
              <a:spLocks noChangeShapeType="1"/>
            </p:cNvSpPr>
            <p:nvPr/>
          </p:nvSpPr>
          <p:spPr bwMode="auto">
            <a:xfrm flipV="1">
              <a:off x="6981825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41"/>
            <p:cNvSpPr>
              <a:spLocks noChangeShapeType="1"/>
            </p:cNvSpPr>
            <p:nvPr/>
          </p:nvSpPr>
          <p:spPr bwMode="auto">
            <a:xfrm flipV="1">
              <a:off x="7239000" y="4786313"/>
              <a:ext cx="1588" cy="57150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Line 42"/>
            <p:cNvSpPr>
              <a:spLocks noChangeShapeType="1"/>
            </p:cNvSpPr>
            <p:nvPr/>
          </p:nvSpPr>
          <p:spPr bwMode="auto">
            <a:xfrm flipV="1">
              <a:off x="2146300" y="4772025"/>
              <a:ext cx="1588" cy="142875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43"/>
            <p:cNvSpPr>
              <a:spLocks noChangeShapeType="1"/>
            </p:cNvSpPr>
            <p:nvPr/>
          </p:nvSpPr>
          <p:spPr bwMode="auto">
            <a:xfrm flipV="1">
              <a:off x="3419475" y="4772025"/>
              <a:ext cx="1588" cy="142875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Line 44"/>
            <p:cNvSpPr>
              <a:spLocks noChangeShapeType="1"/>
            </p:cNvSpPr>
            <p:nvPr/>
          </p:nvSpPr>
          <p:spPr bwMode="auto">
            <a:xfrm flipV="1">
              <a:off x="4692650" y="4772025"/>
              <a:ext cx="1588" cy="142875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Line 45"/>
            <p:cNvSpPr>
              <a:spLocks noChangeShapeType="1"/>
            </p:cNvSpPr>
            <p:nvPr/>
          </p:nvSpPr>
          <p:spPr bwMode="auto">
            <a:xfrm flipV="1">
              <a:off x="5965825" y="4772025"/>
              <a:ext cx="1588" cy="142875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Line 46"/>
            <p:cNvSpPr>
              <a:spLocks noChangeShapeType="1"/>
            </p:cNvSpPr>
            <p:nvPr/>
          </p:nvSpPr>
          <p:spPr bwMode="auto">
            <a:xfrm flipV="1">
              <a:off x="7239000" y="4772025"/>
              <a:ext cx="1588" cy="142875"/>
            </a:xfrm>
            <a:prstGeom prst="line">
              <a:avLst/>
            </a:prstGeom>
            <a:noFill/>
            <a:ln w="28575">
              <a:solidFill>
                <a:schemeClr val="tx2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7"/>
            <p:cNvSpPr>
              <a:spLocks/>
            </p:cNvSpPr>
            <p:nvPr/>
          </p:nvSpPr>
          <p:spPr bwMode="auto">
            <a:xfrm>
              <a:off x="2232025" y="4500563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2360613" y="4486275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9"/>
            <p:cNvSpPr>
              <a:spLocks/>
            </p:cNvSpPr>
            <p:nvPr/>
          </p:nvSpPr>
          <p:spPr bwMode="auto">
            <a:xfrm>
              <a:off x="2617788" y="4486275"/>
              <a:ext cx="144462" cy="142875"/>
            </a:xfrm>
            <a:custGeom>
              <a:avLst/>
              <a:gdLst>
                <a:gd name="T0" fmla="*/ 2147483647 w 91"/>
                <a:gd name="T1" fmla="*/ 0 h 90"/>
                <a:gd name="T2" fmla="*/ 2147483647 w 91"/>
                <a:gd name="T3" fmla="*/ 2147483647 h 90"/>
                <a:gd name="T4" fmla="*/ 2147483647 w 91"/>
                <a:gd name="T5" fmla="*/ 2147483647 h 90"/>
                <a:gd name="T6" fmla="*/ 0 w 91"/>
                <a:gd name="T7" fmla="*/ 2147483647 h 90"/>
                <a:gd name="T8" fmla="*/ 2147483647 w 91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1"/>
                <a:gd name="T16" fmla="*/ 0 h 90"/>
                <a:gd name="T17" fmla="*/ 91 w 91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1" h="90">
                  <a:moveTo>
                    <a:pt x="45" y="0"/>
                  </a:moveTo>
                  <a:lnTo>
                    <a:pt x="91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0"/>
            <p:cNvSpPr>
              <a:spLocks/>
            </p:cNvSpPr>
            <p:nvPr/>
          </p:nvSpPr>
          <p:spPr bwMode="auto">
            <a:xfrm>
              <a:off x="2862263" y="4486275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1"/>
            <p:cNvSpPr>
              <a:spLocks/>
            </p:cNvSpPr>
            <p:nvPr/>
          </p:nvSpPr>
          <p:spPr bwMode="auto">
            <a:xfrm>
              <a:off x="3119438" y="4129088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2"/>
            <p:cNvSpPr>
              <a:spLocks/>
            </p:cNvSpPr>
            <p:nvPr/>
          </p:nvSpPr>
          <p:spPr bwMode="auto">
            <a:xfrm>
              <a:off x="3633788" y="4271963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3"/>
            <p:cNvSpPr>
              <a:spLocks/>
            </p:cNvSpPr>
            <p:nvPr/>
          </p:nvSpPr>
          <p:spPr bwMode="auto">
            <a:xfrm>
              <a:off x="4021138" y="4600575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4"/>
            <p:cNvSpPr>
              <a:spLocks/>
            </p:cNvSpPr>
            <p:nvPr/>
          </p:nvSpPr>
          <p:spPr bwMode="auto">
            <a:xfrm>
              <a:off x="4521200" y="4486275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5"/>
            <p:cNvSpPr>
              <a:spLocks/>
            </p:cNvSpPr>
            <p:nvPr/>
          </p:nvSpPr>
          <p:spPr bwMode="auto">
            <a:xfrm>
              <a:off x="4906963" y="4229100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6"/>
            <p:cNvSpPr>
              <a:spLocks/>
            </p:cNvSpPr>
            <p:nvPr/>
          </p:nvSpPr>
          <p:spPr bwMode="auto">
            <a:xfrm>
              <a:off x="5294313" y="4071938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7"/>
            <p:cNvSpPr>
              <a:spLocks/>
            </p:cNvSpPr>
            <p:nvPr/>
          </p:nvSpPr>
          <p:spPr bwMode="auto">
            <a:xfrm>
              <a:off x="5922963" y="3713163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Line 58"/>
            <p:cNvSpPr>
              <a:spLocks noChangeShapeType="1"/>
            </p:cNvSpPr>
            <p:nvPr/>
          </p:nvSpPr>
          <p:spPr bwMode="auto">
            <a:xfrm flipV="1">
              <a:off x="2274888" y="4529138"/>
              <a:ext cx="128587" cy="14287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Line 59"/>
            <p:cNvSpPr>
              <a:spLocks noChangeShapeType="1"/>
            </p:cNvSpPr>
            <p:nvPr/>
          </p:nvSpPr>
          <p:spPr bwMode="auto">
            <a:xfrm>
              <a:off x="2403475" y="4529138"/>
              <a:ext cx="257175" cy="1587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Line 60"/>
            <p:cNvSpPr>
              <a:spLocks noChangeShapeType="1"/>
            </p:cNvSpPr>
            <p:nvPr/>
          </p:nvSpPr>
          <p:spPr bwMode="auto">
            <a:xfrm>
              <a:off x="2660650" y="4529138"/>
              <a:ext cx="244475" cy="1587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Line 61"/>
            <p:cNvSpPr>
              <a:spLocks noChangeShapeType="1"/>
            </p:cNvSpPr>
            <p:nvPr/>
          </p:nvSpPr>
          <p:spPr bwMode="auto">
            <a:xfrm flipV="1">
              <a:off x="2905125" y="4171950"/>
              <a:ext cx="257175" cy="357188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Line 62"/>
            <p:cNvSpPr>
              <a:spLocks noChangeShapeType="1"/>
            </p:cNvSpPr>
            <p:nvPr/>
          </p:nvSpPr>
          <p:spPr bwMode="auto">
            <a:xfrm>
              <a:off x="3162300" y="4171950"/>
              <a:ext cx="514350" cy="142875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Line 63"/>
            <p:cNvSpPr>
              <a:spLocks noChangeShapeType="1"/>
            </p:cNvSpPr>
            <p:nvPr/>
          </p:nvSpPr>
          <p:spPr bwMode="auto">
            <a:xfrm>
              <a:off x="3676650" y="4314825"/>
              <a:ext cx="387350" cy="328613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Line 64"/>
            <p:cNvSpPr>
              <a:spLocks noChangeShapeType="1"/>
            </p:cNvSpPr>
            <p:nvPr/>
          </p:nvSpPr>
          <p:spPr bwMode="auto">
            <a:xfrm flipV="1">
              <a:off x="4064000" y="4529138"/>
              <a:ext cx="500063" cy="114300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Line 65"/>
            <p:cNvSpPr>
              <a:spLocks noChangeShapeType="1"/>
            </p:cNvSpPr>
            <p:nvPr/>
          </p:nvSpPr>
          <p:spPr bwMode="auto">
            <a:xfrm flipV="1">
              <a:off x="4564063" y="4271963"/>
              <a:ext cx="385762" cy="257175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Line 66"/>
            <p:cNvSpPr>
              <a:spLocks noChangeShapeType="1"/>
            </p:cNvSpPr>
            <p:nvPr/>
          </p:nvSpPr>
          <p:spPr bwMode="auto">
            <a:xfrm flipV="1">
              <a:off x="4949825" y="4114800"/>
              <a:ext cx="387350" cy="157163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Line 67"/>
            <p:cNvSpPr>
              <a:spLocks noChangeShapeType="1"/>
            </p:cNvSpPr>
            <p:nvPr/>
          </p:nvSpPr>
          <p:spPr bwMode="auto">
            <a:xfrm flipV="1">
              <a:off x="5337175" y="3756025"/>
              <a:ext cx="628650" cy="358775"/>
            </a:xfrm>
            <a:prstGeom prst="line">
              <a:avLst/>
            </a:prstGeom>
            <a:noFill/>
            <a:ln w="28575">
              <a:solidFill>
                <a:srgbClr val="FF99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8"/>
            <p:cNvSpPr>
              <a:spLocks/>
            </p:cNvSpPr>
            <p:nvPr/>
          </p:nvSpPr>
          <p:spPr bwMode="auto">
            <a:xfrm>
              <a:off x="2203450" y="4471988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CC00"/>
            </a:solidFill>
            <a:ln w="14288">
              <a:solidFill>
                <a:srgbClr val="FFCC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69"/>
            <p:cNvSpPr>
              <a:spLocks/>
            </p:cNvSpPr>
            <p:nvPr/>
          </p:nvSpPr>
          <p:spPr bwMode="auto">
            <a:xfrm>
              <a:off x="2332038" y="4457700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CC00"/>
            </a:solidFill>
            <a:ln w="14288">
              <a:solidFill>
                <a:srgbClr val="FFCC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70"/>
            <p:cNvSpPr>
              <a:spLocks/>
            </p:cNvSpPr>
            <p:nvPr/>
          </p:nvSpPr>
          <p:spPr bwMode="auto">
            <a:xfrm>
              <a:off x="2589213" y="4457700"/>
              <a:ext cx="144462" cy="142875"/>
            </a:xfrm>
            <a:custGeom>
              <a:avLst/>
              <a:gdLst>
                <a:gd name="T0" fmla="*/ 2147483647 w 91"/>
                <a:gd name="T1" fmla="*/ 0 h 90"/>
                <a:gd name="T2" fmla="*/ 2147483647 w 91"/>
                <a:gd name="T3" fmla="*/ 2147483647 h 90"/>
                <a:gd name="T4" fmla="*/ 2147483647 w 91"/>
                <a:gd name="T5" fmla="*/ 2147483647 h 90"/>
                <a:gd name="T6" fmla="*/ 0 w 91"/>
                <a:gd name="T7" fmla="*/ 2147483647 h 90"/>
                <a:gd name="T8" fmla="*/ 2147483647 w 91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1"/>
                <a:gd name="T16" fmla="*/ 0 h 90"/>
                <a:gd name="T17" fmla="*/ 91 w 91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1" h="90">
                  <a:moveTo>
                    <a:pt x="45" y="0"/>
                  </a:moveTo>
                  <a:lnTo>
                    <a:pt x="91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CC00"/>
            </a:solidFill>
            <a:ln w="14288">
              <a:solidFill>
                <a:srgbClr val="FFCC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1"/>
            <p:cNvSpPr>
              <a:spLocks/>
            </p:cNvSpPr>
            <p:nvPr/>
          </p:nvSpPr>
          <p:spPr bwMode="auto">
            <a:xfrm>
              <a:off x="2833688" y="4457700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CC00"/>
            </a:solidFill>
            <a:ln w="14288">
              <a:solidFill>
                <a:srgbClr val="FFCC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2"/>
            <p:cNvSpPr>
              <a:spLocks/>
            </p:cNvSpPr>
            <p:nvPr/>
          </p:nvSpPr>
          <p:spPr bwMode="auto">
            <a:xfrm>
              <a:off x="3090863" y="4100513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CC00"/>
            </a:solidFill>
            <a:ln w="14288">
              <a:solidFill>
                <a:srgbClr val="FFCC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3"/>
            <p:cNvSpPr>
              <a:spLocks/>
            </p:cNvSpPr>
            <p:nvPr/>
          </p:nvSpPr>
          <p:spPr bwMode="auto">
            <a:xfrm>
              <a:off x="3605213" y="4243388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CC00"/>
            </a:solidFill>
            <a:ln w="14288">
              <a:solidFill>
                <a:srgbClr val="FFCC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4"/>
            <p:cNvSpPr>
              <a:spLocks/>
            </p:cNvSpPr>
            <p:nvPr/>
          </p:nvSpPr>
          <p:spPr bwMode="auto">
            <a:xfrm>
              <a:off x="3992563" y="4572000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CC00"/>
            </a:solidFill>
            <a:ln w="14288">
              <a:solidFill>
                <a:srgbClr val="FFCC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5"/>
            <p:cNvSpPr>
              <a:spLocks/>
            </p:cNvSpPr>
            <p:nvPr/>
          </p:nvSpPr>
          <p:spPr bwMode="auto">
            <a:xfrm>
              <a:off x="4492625" y="4457700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CC00"/>
            </a:solidFill>
            <a:ln w="14288">
              <a:solidFill>
                <a:srgbClr val="FFCC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6"/>
            <p:cNvSpPr>
              <a:spLocks/>
            </p:cNvSpPr>
            <p:nvPr/>
          </p:nvSpPr>
          <p:spPr bwMode="auto">
            <a:xfrm>
              <a:off x="4878388" y="4200525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CC00"/>
            </a:solidFill>
            <a:ln w="14288">
              <a:solidFill>
                <a:srgbClr val="FFCC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7"/>
            <p:cNvSpPr>
              <a:spLocks/>
            </p:cNvSpPr>
            <p:nvPr/>
          </p:nvSpPr>
          <p:spPr bwMode="auto">
            <a:xfrm>
              <a:off x="5265738" y="4041775"/>
              <a:ext cx="142875" cy="144463"/>
            </a:xfrm>
            <a:custGeom>
              <a:avLst/>
              <a:gdLst>
                <a:gd name="T0" fmla="*/ 2147483647 w 90"/>
                <a:gd name="T1" fmla="*/ 0 h 91"/>
                <a:gd name="T2" fmla="*/ 2147483647 w 90"/>
                <a:gd name="T3" fmla="*/ 2147483647 h 91"/>
                <a:gd name="T4" fmla="*/ 2147483647 w 90"/>
                <a:gd name="T5" fmla="*/ 2147483647 h 91"/>
                <a:gd name="T6" fmla="*/ 0 w 90"/>
                <a:gd name="T7" fmla="*/ 2147483647 h 91"/>
                <a:gd name="T8" fmla="*/ 2147483647 w 90"/>
                <a:gd name="T9" fmla="*/ 0 h 9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1"/>
                <a:gd name="T17" fmla="*/ 90 w 90"/>
                <a:gd name="T18" fmla="*/ 91 h 9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1">
                  <a:moveTo>
                    <a:pt x="45" y="0"/>
                  </a:moveTo>
                  <a:lnTo>
                    <a:pt x="90" y="46"/>
                  </a:lnTo>
                  <a:lnTo>
                    <a:pt x="45" y="91"/>
                  </a:lnTo>
                  <a:lnTo>
                    <a:pt x="0" y="46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CC00"/>
            </a:solidFill>
            <a:ln w="14288">
              <a:solidFill>
                <a:srgbClr val="FFCC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78"/>
            <p:cNvSpPr>
              <a:spLocks/>
            </p:cNvSpPr>
            <p:nvPr/>
          </p:nvSpPr>
          <p:spPr bwMode="auto">
            <a:xfrm>
              <a:off x="5894388" y="3684588"/>
              <a:ext cx="142875" cy="142875"/>
            </a:xfrm>
            <a:custGeom>
              <a:avLst/>
              <a:gdLst>
                <a:gd name="T0" fmla="*/ 2147483647 w 90"/>
                <a:gd name="T1" fmla="*/ 0 h 90"/>
                <a:gd name="T2" fmla="*/ 2147483647 w 90"/>
                <a:gd name="T3" fmla="*/ 2147483647 h 90"/>
                <a:gd name="T4" fmla="*/ 2147483647 w 90"/>
                <a:gd name="T5" fmla="*/ 2147483647 h 90"/>
                <a:gd name="T6" fmla="*/ 0 w 90"/>
                <a:gd name="T7" fmla="*/ 2147483647 h 90"/>
                <a:gd name="T8" fmla="*/ 2147483647 w 90"/>
                <a:gd name="T9" fmla="*/ 0 h 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"/>
                <a:gd name="T16" fmla="*/ 0 h 90"/>
                <a:gd name="T17" fmla="*/ 90 w 90"/>
                <a:gd name="T18" fmla="*/ 90 h 9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" h="90">
                  <a:moveTo>
                    <a:pt x="45" y="0"/>
                  </a:moveTo>
                  <a:lnTo>
                    <a:pt x="90" y="45"/>
                  </a:lnTo>
                  <a:lnTo>
                    <a:pt x="45" y="90"/>
                  </a:lnTo>
                  <a:lnTo>
                    <a:pt x="0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CC00"/>
            </a:solidFill>
            <a:ln w="14288">
              <a:solidFill>
                <a:srgbClr val="FFCC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Rectangle 79"/>
            <p:cNvSpPr>
              <a:spLocks noChangeArrowheads="1"/>
            </p:cNvSpPr>
            <p:nvPr/>
          </p:nvSpPr>
          <p:spPr bwMode="auto">
            <a:xfrm>
              <a:off x="2214728" y="4060504"/>
              <a:ext cx="533191" cy="1929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r>
                <a:rPr lang="en-US" sz="1400">
                  <a:solidFill>
                    <a:srgbClr val="FFFFFF"/>
                  </a:solidFill>
                </a:rPr>
                <a:t>4004</a:t>
              </a:r>
              <a:endParaRPr lang="en-US" sz="1400" b="0">
                <a:solidFill>
                  <a:srgbClr val="FFFFFF"/>
                </a:solidFill>
              </a:endParaRPr>
            </a:p>
          </p:txBody>
        </p:sp>
        <p:sp>
          <p:nvSpPr>
            <p:cNvPr id="82" name="Rectangle 80"/>
            <p:cNvSpPr>
              <a:spLocks noChangeArrowheads="1"/>
            </p:cNvSpPr>
            <p:nvPr/>
          </p:nvSpPr>
          <p:spPr bwMode="auto">
            <a:xfrm>
              <a:off x="2274858" y="4215080"/>
              <a:ext cx="533191" cy="1929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r>
                <a:rPr lang="en-US" sz="1400">
                  <a:solidFill>
                    <a:srgbClr val="FFFFFF"/>
                  </a:solidFill>
                </a:rPr>
                <a:t>8008</a:t>
              </a:r>
              <a:endParaRPr lang="en-US" sz="1400" b="0">
                <a:solidFill>
                  <a:srgbClr val="FFFFFF"/>
                </a:solidFill>
              </a:endParaRPr>
            </a:p>
          </p:txBody>
        </p:sp>
        <p:sp>
          <p:nvSpPr>
            <p:cNvPr id="83" name="Rectangle 81"/>
            <p:cNvSpPr>
              <a:spLocks noChangeArrowheads="1"/>
            </p:cNvSpPr>
            <p:nvPr/>
          </p:nvSpPr>
          <p:spPr bwMode="auto">
            <a:xfrm>
              <a:off x="2566862" y="4538154"/>
              <a:ext cx="533191" cy="1929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r>
                <a:rPr lang="en-US" sz="1400">
                  <a:solidFill>
                    <a:srgbClr val="FFFFFF"/>
                  </a:solidFill>
                </a:rPr>
                <a:t>8080</a:t>
              </a:r>
              <a:endParaRPr lang="en-US" sz="1400" b="0">
                <a:solidFill>
                  <a:srgbClr val="FFFFFF"/>
                </a:solidFill>
              </a:endParaRPr>
            </a:p>
          </p:txBody>
        </p:sp>
        <p:sp>
          <p:nvSpPr>
            <p:cNvPr id="84" name="Rectangle 82"/>
            <p:cNvSpPr>
              <a:spLocks noChangeArrowheads="1"/>
            </p:cNvSpPr>
            <p:nvPr/>
          </p:nvSpPr>
          <p:spPr bwMode="auto">
            <a:xfrm>
              <a:off x="2973578" y="4526373"/>
              <a:ext cx="533191" cy="1929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r>
                <a:rPr lang="en-US" sz="1400">
                  <a:solidFill>
                    <a:srgbClr val="FFFFFF"/>
                  </a:solidFill>
                </a:rPr>
                <a:t>8085</a:t>
              </a:r>
              <a:endParaRPr lang="en-US" sz="1400" b="0">
                <a:solidFill>
                  <a:srgbClr val="FFFFFF"/>
                </a:solidFill>
              </a:endParaRPr>
            </a:p>
          </p:txBody>
        </p:sp>
        <p:sp>
          <p:nvSpPr>
            <p:cNvPr id="85" name="Rectangle 83"/>
            <p:cNvSpPr>
              <a:spLocks noChangeArrowheads="1"/>
            </p:cNvSpPr>
            <p:nvPr/>
          </p:nvSpPr>
          <p:spPr bwMode="auto">
            <a:xfrm>
              <a:off x="3262474" y="3980487"/>
              <a:ext cx="533191" cy="1929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r>
                <a:rPr lang="en-US" sz="1400">
                  <a:solidFill>
                    <a:srgbClr val="FFFFFF"/>
                  </a:solidFill>
                </a:rPr>
                <a:t>8086</a:t>
              </a:r>
              <a:endParaRPr lang="en-US" sz="1400" b="0">
                <a:solidFill>
                  <a:srgbClr val="FFFFFF"/>
                </a:solidFill>
              </a:endParaRPr>
            </a:p>
          </p:txBody>
        </p:sp>
        <p:sp>
          <p:nvSpPr>
            <p:cNvPr id="86" name="Rectangle 84"/>
            <p:cNvSpPr>
              <a:spLocks noChangeArrowheads="1"/>
            </p:cNvSpPr>
            <p:nvPr/>
          </p:nvSpPr>
          <p:spPr bwMode="auto">
            <a:xfrm>
              <a:off x="3390689" y="4400672"/>
              <a:ext cx="399894" cy="1929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400">
                  <a:solidFill>
                    <a:srgbClr val="FFFFFF"/>
                  </a:solidFill>
                </a:rPr>
                <a:t>286</a:t>
              </a:r>
              <a:endParaRPr lang="en-US" sz="1400" b="0">
                <a:solidFill>
                  <a:srgbClr val="FFFFFF"/>
                </a:solidFill>
              </a:endParaRPr>
            </a:p>
          </p:txBody>
        </p:sp>
        <p:sp>
          <p:nvSpPr>
            <p:cNvPr id="87" name="Rectangle 85"/>
            <p:cNvSpPr>
              <a:spLocks noChangeArrowheads="1"/>
            </p:cNvSpPr>
            <p:nvPr/>
          </p:nvSpPr>
          <p:spPr bwMode="auto">
            <a:xfrm>
              <a:off x="3901671" y="4321666"/>
              <a:ext cx="399893" cy="1929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400">
                  <a:solidFill>
                    <a:srgbClr val="FFFFFF"/>
                  </a:solidFill>
                </a:rPr>
                <a:t>386</a:t>
              </a:r>
              <a:endParaRPr lang="en-US" sz="1400" b="0">
                <a:solidFill>
                  <a:srgbClr val="FFFFFF"/>
                </a:solidFill>
              </a:endParaRPr>
            </a:p>
          </p:txBody>
        </p:sp>
        <p:sp>
          <p:nvSpPr>
            <p:cNvPr id="88" name="Rectangle 86"/>
            <p:cNvSpPr>
              <a:spLocks noChangeArrowheads="1"/>
            </p:cNvSpPr>
            <p:nvPr/>
          </p:nvSpPr>
          <p:spPr bwMode="auto">
            <a:xfrm>
              <a:off x="4693567" y="4442430"/>
              <a:ext cx="399894" cy="1929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r>
                <a:rPr lang="en-US" sz="1400">
                  <a:solidFill>
                    <a:srgbClr val="FFFFFF"/>
                  </a:solidFill>
                </a:rPr>
                <a:t>486</a:t>
              </a:r>
              <a:endParaRPr lang="en-US" sz="1400" b="0">
                <a:solidFill>
                  <a:srgbClr val="FFFFFF"/>
                </a:solidFill>
              </a:endParaRPr>
            </a:p>
          </p:txBody>
        </p:sp>
        <p:sp>
          <p:nvSpPr>
            <p:cNvPr id="89" name="Rectangle 87"/>
            <p:cNvSpPr>
              <a:spLocks noChangeArrowheads="1"/>
            </p:cNvSpPr>
            <p:nvPr/>
          </p:nvSpPr>
          <p:spPr bwMode="auto">
            <a:xfrm>
              <a:off x="5151510" y="4215080"/>
              <a:ext cx="1713521" cy="1929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r>
                <a:rPr lang="en-US" sz="1400">
                  <a:solidFill>
                    <a:srgbClr val="FFFFFF"/>
                  </a:solidFill>
                </a:rPr>
                <a:t>Pentium® proc</a:t>
              </a:r>
              <a:endParaRPr lang="en-US" sz="1400" b="0">
                <a:solidFill>
                  <a:srgbClr val="FFFFFF"/>
                </a:solidFill>
              </a:endParaRPr>
            </a:p>
          </p:txBody>
        </p:sp>
        <p:sp>
          <p:nvSpPr>
            <p:cNvPr id="90" name="Rectangle 88"/>
            <p:cNvSpPr>
              <a:spLocks noChangeArrowheads="1"/>
            </p:cNvSpPr>
            <p:nvPr/>
          </p:nvSpPr>
          <p:spPr bwMode="auto">
            <a:xfrm>
              <a:off x="5493354" y="3985410"/>
              <a:ext cx="294545" cy="1929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r>
                <a:rPr lang="en-US" sz="1400">
                  <a:solidFill>
                    <a:srgbClr val="FFFFFF"/>
                  </a:solidFill>
                </a:rPr>
                <a:t>P6</a:t>
              </a:r>
              <a:endParaRPr lang="en-US" sz="1400" b="0">
                <a:solidFill>
                  <a:srgbClr val="FFFFFF"/>
                </a:solidFill>
              </a:endParaRPr>
            </a:p>
          </p:txBody>
        </p:sp>
        <p:sp>
          <p:nvSpPr>
            <p:cNvPr id="91" name="Rectangle 89"/>
            <p:cNvSpPr>
              <a:spLocks noChangeArrowheads="1"/>
            </p:cNvSpPr>
            <p:nvPr/>
          </p:nvSpPr>
          <p:spPr bwMode="auto">
            <a:xfrm>
              <a:off x="1908632" y="4713858"/>
              <a:ext cx="133297" cy="275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r"/>
              <a:r>
                <a:rPr lang="en-US" sz="2000">
                  <a:solidFill>
                    <a:schemeClr val="tx1"/>
                  </a:solidFill>
                </a:rPr>
                <a:t>1</a:t>
              </a:r>
              <a:endParaRPr lang="en-US" sz="2000" b="0">
                <a:solidFill>
                  <a:schemeClr val="tx1"/>
                </a:solidFill>
              </a:endParaRPr>
            </a:p>
          </p:txBody>
        </p:sp>
        <p:sp>
          <p:nvSpPr>
            <p:cNvPr id="92" name="Rectangle 90"/>
            <p:cNvSpPr>
              <a:spLocks noChangeArrowheads="1"/>
            </p:cNvSpPr>
            <p:nvPr/>
          </p:nvSpPr>
          <p:spPr bwMode="auto">
            <a:xfrm>
              <a:off x="1779635" y="3913494"/>
              <a:ext cx="266595" cy="275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r"/>
              <a:r>
                <a:rPr lang="en-US" sz="2000">
                  <a:solidFill>
                    <a:schemeClr val="tx1"/>
                  </a:solidFill>
                </a:rPr>
                <a:t>10</a:t>
              </a:r>
              <a:endParaRPr lang="en-US" sz="2000" b="0">
                <a:solidFill>
                  <a:schemeClr val="tx1"/>
                </a:solidFill>
              </a:endParaRPr>
            </a:p>
          </p:txBody>
        </p:sp>
        <p:sp>
          <p:nvSpPr>
            <p:cNvPr id="93" name="Rectangle 91"/>
            <p:cNvSpPr>
              <a:spLocks noChangeArrowheads="1"/>
            </p:cNvSpPr>
            <p:nvPr/>
          </p:nvSpPr>
          <p:spPr bwMode="auto">
            <a:xfrm>
              <a:off x="1650637" y="3127049"/>
              <a:ext cx="399893" cy="275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r"/>
              <a:r>
                <a:rPr lang="en-US" sz="2000">
                  <a:solidFill>
                    <a:schemeClr val="tx1"/>
                  </a:solidFill>
                </a:rPr>
                <a:t>100</a:t>
              </a:r>
              <a:endParaRPr lang="en-US" sz="2000" b="0">
                <a:solidFill>
                  <a:schemeClr val="tx1"/>
                </a:solidFill>
              </a:endParaRPr>
            </a:p>
          </p:txBody>
        </p:sp>
        <p:sp>
          <p:nvSpPr>
            <p:cNvPr id="94" name="Rectangle 92"/>
            <p:cNvSpPr>
              <a:spLocks noChangeArrowheads="1"/>
            </p:cNvSpPr>
            <p:nvPr/>
          </p:nvSpPr>
          <p:spPr bwMode="auto">
            <a:xfrm>
              <a:off x="1521639" y="2326684"/>
              <a:ext cx="533191" cy="275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r"/>
              <a:r>
                <a:rPr lang="en-US" sz="2000">
                  <a:solidFill>
                    <a:schemeClr val="tx1"/>
                  </a:solidFill>
                </a:rPr>
                <a:t>1000</a:t>
              </a:r>
              <a:endParaRPr lang="en-US" sz="2000" b="0">
                <a:solidFill>
                  <a:schemeClr val="tx1"/>
                </a:solidFill>
              </a:endParaRPr>
            </a:p>
          </p:txBody>
        </p:sp>
        <p:sp>
          <p:nvSpPr>
            <p:cNvPr id="95" name="Rectangle 93"/>
            <p:cNvSpPr>
              <a:spLocks noChangeArrowheads="1"/>
            </p:cNvSpPr>
            <p:nvPr/>
          </p:nvSpPr>
          <p:spPr bwMode="auto">
            <a:xfrm>
              <a:off x="1392640" y="1524000"/>
              <a:ext cx="666489" cy="275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r"/>
              <a:r>
                <a:rPr lang="en-US" sz="2000">
                  <a:solidFill>
                    <a:schemeClr val="tx1"/>
                  </a:solidFill>
                </a:rPr>
                <a:t>10000</a:t>
              </a:r>
              <a:endParaRPr lang="en-US" sz="2000" b="0">
                <a:solidFill>
                  <a:schemeClr val="tx1"/>
                </a:solidFill>
              </a:endParaRPr>
            </a:p>
          </p:txBody>
        </p:sp>
        <p:sp>
          <p:nvSpPr>
            <p:cNvPr id="96" name="Rectangle 94"/>
            <p:cNvSpPr>
              <a:spLocks noChangeArrowheads="1"/>
            </p:cNvSpPr>
            <p:nvPr/>
          </p:nvSpPr>
          <p:spPr bwMode="auto">
            <a:xfrm>
              <a:off x="1890015" y="5004023"/>
              <a:ext cx="533191" cy="275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000">
                  <a:solidFill>
                    <a:schemeClr val="tx1"/>
                  </a:solidFill>
                </a:rPr>
                <a:t>1970</a:t>
              </a:r>
              <a:endParaRPr lang="en-US" sz="2000" b="0">
                <a:solidFill>
                  <a:schemeClr val="tx1"/>
                </a:solidFill>
              </a:endParaRPr>
            </a:p>
          </p:txBody>
        </p:sp>
        <p:sp>
          <p:nvSpPr>
            <p:cNvPr id="97" name="Rectangle 95"/>
            <p:cNvSpPr>
              <a:spLocks noChangeArrowheads="1"/>
            </p:cNvSpPr>
            <p:nvPr/>
          </p:nvSpPr>
          <p:spPr bwMode="auto">
            <a:xfrm>
              <a:off x="3162793" y="5004023"/>
              <a:ext cx="533191" cy="275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000">
                  <a:solidFill>
                    <a:schemeClr val="tx1"/>
                  </a:solidFill>
                </a:rPr>
                <a:t>1980</a:t>
              </a:r>
              <a:endParaRPr lang="en-US" sz="2000" b="0">
                <a:solidFill>
                  <a:schemeClr val="tx1"/>
                </a:solidFill>
              </a:endParaRPr>
            </a:p>
          </p:txBody>
        </p:sp>
        <p:sp>
          <p:nvSpPr>
            <p:cNvPr id="98" name="Rectangle 96"/>
            <p:cNvSpPr>
              <a:spLocks noChangeArrowheads="1"/>
            </p:cNvSpPr>
            <p:nvPr/>
          </p:nvSpPr>
          <p:spPr bwMode="auto">
            <a:xfrm>
              <a:off x="4435572" y="5004023"/>
              <a:ext cx="533191" cy="275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000">
                  <a:solidFill>
                    <a:schemeClr val="tx1"/>
                  </a:solidFill>
                </a:rPr>
                <a:t>1990</a:t>
              </a:r>
              <a:endParaRPr lang="en-US" sz="2000" b="0">
                <a:solidFill>
                  <a:schemeClr val="tx1"/>
                </a:solidFill>
              </a:endParaRPr>
            </a:p>
          </p:txBody>
        </p:sp>
        <p:sp>
          <p:nvSpPr>
            <p:cNvPr id="99" name="Rectangle 97"/>
            <p:cNvSpPr>
              <a:spLocks noChangeArrowheads="1"/>
            </p:cNvSpPr>
            <p:nvPr/>
          </p:nvSpPr>
          <p:spPr bwMode="auto">
            <a:xfrm>
              <a:off x="5708350" y="5004023"/>
              <a:ext cx="533191" cy="275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000">
                  <a:solidFill>
                    <a:schemeClr val="tx1"/>
                  </a:solidFill>
                </a:rPr>
                <a:t>2000</a:t>
              </a:r>
              <a:endParaRPr lang="en-US" sz="2000" b="0">
                <a:solidFill>
                  <a:schemeClr val="tx1"/>
                </a:solidFill>
              </a:endParaRPr>
            </a:p>
          </p:txBody>
        </p:sp>
        <p:sp>
          <p:nvSpPr>
            <p:cNvPr id="100" name="Rectangle 98"/>
            <p:cNvSpPr>
              <a:spLocks noChangeArrowheads="1"/>
            </p:cNvSpPr>
            <p:nvPr/>
          </p:nvSpPr>
          <p:spPr bwMode="auto">
            <a:xfrm>
              <a:off x="6981129" y="5004023"/>
              <a:ext cx="533191" cy="27560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000">
                  <a:solidFill>
                    <a:schemeClr val="tx1"/>
                  </a:solidFill>
                </a:rPr>
                <a:t>2010</a:t>
              </a:r>
              <a:endParaRPr lang="en-US" sz="2000" b="0">
                <a:solidFill>
                  <a:schemeClr val="tx1"/>
                </a:solidFill>
              </a:endParaRPr>
            </a:p>
          </p:txBody>
        </p:sp>
        <p:sp>
          <p:nvSpPr>
            <p:cNvPr id="101" name="Rectangle 99"/>
            <p:cNvSpPr>
              <a:spLocks noChangeArrowheads="1"/>
            </p:cNvSpPr>
            <p:nvPr/>
          </p:nvSpPr>
          <p:spPr bwMode="auto">
            <a:xfrm>
              <a:off x="4450621" y="5344870"/>
              <a:ext cx="522441" cy="3307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</a:rPr>
                <a:t>Year</a:t>
              </a:r>
              <a:endParaRPr lang="en-US" sz="2400" b="0">
                <a:solidFill>
                  <a:schemeClr val="tx1"/>
                </a:solidFill>
              </a:endParaRPr>
            </a:p>
          </p:txBody>
        </p:sp>
        <p:sp>
          <p:nvSpPr>
            <p:cNvPr id="102" name="Rectangle 100"/>
            <p:cNvSpPr>
              <a:spLocks noChangeArrowheads="1"/>
            </p:cNvSpPr>
            <p:nvPr/>
          </p:nvSpPr>
          <p:spPr bwMode="auto">
            <a:xfrm rot="16200000">
              <a:off x="-141371" y="3140829"/>
              <a:ext cx="2867392" cy="3065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>
                  <a:solidFill>
                    <a:schemeClr val="tx1"/>
                  </a:solidFill>
                </a:rPr>
                <a:t>Power Density (W/cm2)</a:t>
              </a:r>
              <a:endParaRPr lang="en-US" sz="2400" b="0">
                <a:solidFill>
                  <a:schemeClr val="tx1"/>
                </a:solidFill>
              </a:endParaRPr>
            </a:p>
          </p:txBody>
        </p:sp>
        <p:sp>
          <p:nvSpPr>
            <p:cNvPr id="103" name="Rectangle 101"/>
            <p:cNvSpPr>
              <a:spLocks noChangeArrowheads="1"/>
            </p:cNvSpPr>
            <p:nvPr/>
          </p:nvSpPr>
          <p:spPr bwMode="auto">
            <a:xfrm>
              <a:off x="3733800" y="3856038"/>
              <a:ext cx="1330325" cy="415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400" b="0"/>
            </a:p>
          </p:txBody>
        </p:sp>
        <p:grpSp>
          <p:nvGrpSpPr>
            <p:cNvPr id="104" name="Group 102"/>
            <p:cNvGrpSpPr>
              <a:grpSpLocks/>
            </p:cNvGrpSpPr>
            <p:nvPr/>
          </p:nvGrpSpPr>
          <p:grpSpPr bwMode="auto">
            <a:xfrm>
              <a:off x="3829050" y="3911609"/>
              <a:ext cx="1473200" cy="276226"/>
              <a:chOff x="2412" y="2464"/>
              <a:chExt cx="928" cy="174"/>
            </a:xfrm>
          </p:grpSpPr>
          <p:sp>
            <p:nvSpPr>
              <p:cNvPr id="123" name="Rectangle 103"/>
              <p:cNvSpPr>
                <a:spLocks noChangeArrowheads="1"/>
              </p:cNvSpPr>
              <p:nvPr/>
            </p:nvSpPr>
            <p:spPr bwMode="auto">
              <a:xfrm>
                <a:off x="2412" y="2464"/>
                <a:ext cx="656" cy="1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prstTxWarp prst="textNoShape">
                  <a:avLst/>
                </a:prstTxWarp>
                <a:spAutoFit/>
              </a:bodyPr>
              <a:lstStyle/>
              <a:p>
                <a:pPr algn="r"/>
                <a:r>
                  <a:rPr lang="en-US" sz="2000">
                    <a:solidFill>
                      <a:srgbClr val="FC0202"/>
                    </a:solidFill>
                  </a:rPr>
                  <a:t>Hot Plate</a:t>
                </a:r>
                <a:endParaRPr lang="en-US" sz="2000" b="0">
                  <a:solidFill>
                    <a:srgbClr val="FC0202"/>
                  </a:solidFill>
                </a:endParaRPr>
              </a:p>
            </p:txBody>
          </p:sp>
          <p:grpSp>
            <p:nvGrpSpPr>
              <p:cNvPr id="124" name="Group 104"/>
              <p:cNvGrpSpPr>
                <a:grpSpLocks/>
              </p:cNvGrpSpPr>
              <p:nvPr/>
            </p:nvGrpSpPr>
            <p:grpSpPr bwMode="auto">
              <a:xfrm>
                <a:off x="3096" y="2477"/>
                <a:ext cx="244" cy="136"/>
                <a:chOff x="3182" y="2657"/>
                <a:chExt cx="244" cy="136"/>
              </a:xfrm>
            </p:grpSpPr>
            <p:sp>
              <p:nvSpPr>
                <p:cNvPr id="125" name="Rectangle 105"/>
                <p:cNvSpPr>
                  <a:spLocks noChangeArrowheads="1"/>
                </p:cNvSpPr>
                <p:nvPr/>
              </p:nvSpPr>
              <p:spPr bwMode="auto">
                <a:xfrm>
                  <a:off x="3182" y="2711"/>
                  <a:ext cx="136" cy="28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400" b="0"/>
                </a:p>
              </p:txBody>
            </p:sp>
            <p:sp>
              <p:nvSpPr>
                <p:cNvPr id="126" name="Freeform 106"/>
                <p:cNvSpPr>
                  <a:spLocks/>
                </p:cNvSpPr>
                <p:nvPr/>
              </p:nvSpPr>
              <p:spPr bwMode="auto">
                <a:xfrm>
                  <a:off x="3300" y="2657"/>
                  <a:ext cx="126" cy="136"/>
                </a:xfrm>
                <a:custGeom>
                  <a:avLst/>
                  <a:gdLst>
                    <a:gd name="T0" fmla="*/ 0 w 126"/>
                    <a:gd name="T1" fmla="*/ 136 h 136"/>
                    <a:gd name="T2" fmla="*/ 126 w 126"/>
                    <a:gd name="T3" fmla="*/ 63 h 136"/>
                    <a:gd name="T4" fmla="*/ 0 w 126"/>
                    <a:gd name="T5" fmla="*/ 0 h 136"/>
                    <a:gd name="T6" fmla="*/ 0 w 126"/>
                    <a:gd name="T7" fmla="*/ 136 h 136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26"/>
                    <a:gd name="T13" fmla="*/ 0 h 136"/>
                    <a:gd name="T14" fmla="*/ 126 w 126"/>
                    <a:gd name="T15" fmla="*/ 136 h 1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26" h="136">
                      <a:moveTo>
                        <a:pt x="0" y="136"/>
                      </a:moveTo>
                      <a:lnTo>
                        <a:pt x="126" y="63"/>
                      </a:lnTo>
                      <a:lnTo>
                        <a:pt x="0" y="0"/>
                      </a:lnTo>
                      <a:lnTo>
                        <a:pt x="0" y="136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105" name="Rectangle 107"/>
            <p:cNvSpPr>
              <a:spLocks noChangeArrowheads="1"/>
            </p:cNvSpPr>
            <p:nvPr/>
          </p:nvSpPr>
          <p:spPr bwMode="auto">
            <a:xfrm>
              <a:off x="3733800" y="2582863"/>
              <a:ext cx="1187450" cy="7588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400" b="0"/>
            </a:p>
          </p:txBody>
        </p:sp>
        <p:grpSp>
          <p:nvGrpSpPr>
            <p:cNvPr id="106" name="Group 108"/>
            <p:cNvGrpSpPr>
              <a:grpSpLocks/>
            </p:cNvGrpSpPr>
            <p:nvPr/>
          </p:nvGrpSpPr>
          <p:grpSpPr bwMode="auto">
            <a:xfrm>
              <a:off x="3843341" y="2908309"/>
              <a:ext cx="2432051" cy="292101"/>
              <a:chOff x="2421" y="1832"/>
              <a:chExt cx="1532" cy="184"/>
            </a:xfrm>
          </p:grpSpPr>
          <p:sp>
            <p:nvSpPr>
              <p:cNvPr id="119" name="Rectangle 109"/>
              <p:cNvSpPr>
                <a:spLocks noChangeArrowheads="1"/>
              </p:cNvSpPr>
              <p:nvPr/>
            </p:nvSpPr>
            <p:spPr bwMode="auto">
              <a:xfrm>
                <a:off x="2421" y="1832"/>
                <a:ext cx="1160" cy="1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prstTxWarp prst="textNoShape">
                  <a:avLst/>
                </a:prstTxWarp>
                <a:spAutoFit/>
              </a:bodyPr>
              <a:lstStyle/>
              <a:p>
                <a:pPr algn="r"/>
                <a:r>
                  <a:rPr lang="en-US" sz="2000">
                    <a:solidFill>
                      <a:srgbClr val="FF0000"/>
                    </a:solidFill>
                  </a:rPr>
                  <a:t>Nuclear Reactor</a:t>
                </a:r>
                <a:endParaRPr lang="en-US" sz="2000" b="0"/>
              </a:p>
            </p:txBody>
          </p:sp>
          <p:grpSp>
            <p:nvGrpSpPr>
              <p:cNvPr id="120" name="Group 110"/>
              <p:cNvGrpSpPr>
                <a:grpSpLocks/>
              </p:cNvGrpSpPr>
              <p:nvPr/>
            </p:nvGrpSpPr>
            <p:grpSpPr bwMode="auto">
              <a:xfrm>
                <a:off x="3619" y="1880"/>
                <a:ext cx="334" cy="136"/>
                <a:chOff x="3705" y="2060"/>
                <a:chExt cx="334" cy="136"/>
              </a:xfrm>
            </p:grpSpPr>
            <p:sp>
              <p:nvSpPr>
                <p:cNvPr id="121" name="Rectangle 111"/>
                <p:cNvSpPr>
                  <a:spLocks noChangeArrowheads="1"/>
                </p:cNvSpPr>
                <p:nvPr/>
              </p:nvSpPr>
              <p:spPr bwMode="auto">
                <a:xfrm>
                  <a:off x="3705" y="2115"/>
                  <a:ext cx="226" cy="27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400" b="0"/>
                </a:p>
              </p:txBody>
            </p:sp>
            <p:sp>
              <p:nvSpPr>
                <p:cNvPr id="122" name="Freeform 112"/>
                <p:cNvSpPr>
                  <a:spLocks/>
                </p:cNvSpPr>
                <p:nvPr/>
              </p:nvSpPr>
              <p:spPr bwMode="auto">
                <a:xfrm>
                  <a:off x="3913" y="2060"/>
                  <a:ext cx="126" cy="136"/>
                </a:xfrm>
                <a:custGeom>
                  <a:avLst/>
                  <a:gdLst>
                    <a:gd name="T0" fmla="*/ 0 w 126"/>
                    <a:gd name="T1" fmla="*/ 136 h 136"/>
                    <a:gd name="T2" fmla="*/ 126 w 126"/>
                    <a:gd name="T3" fmla="*/ 64 h 136"/>
                    <a:gd name="T4" fmla="*/ 0 w 126"/>
                    <a:gd name="T5" fmla="*/ 0 h 136"/>
                    <a:gd name="T6" fmla="*/ 0 w 126"/>
                    <a:gd name="T7" fmla="*/ 136 h 136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26"/>
                    <a:gd name="T13" fmla="*/ 0 h 136"/>
                    <a:gd name="T14" fmla="*/ 126 w 126"/>
                    <a:gd name="T15" fmla="*/ 136 h 1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26" h="136">
                      <a:moveTo>
                        <a:pt x="0" y="136"/>
                      </a:moveTo>
                      <a:lnTo>
                        <a:pt x="126" y="64"/>
                      </a:lnTo>
                      <a:lnTo>
                        <a:pt x="0" y="0"/>
                      </a:lnTo>
                      <a:lnTo>
                        <a:pt x="0" y="136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107" name="Rectangle 113"/>
            <p:cNvSpPr>
              <a:spLocks noChangeArrowheads="1"/>
            </p:cNvSpPr>
            <p:nvPr/>
          </p:nvSpPr>
          <p:spPr bwMode="auto">
            <a:xfrm>
              <a:off x="3733800" y="1752600"/>
              <a:ext cx="1073150" cy="7588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400" b="0"/>
            </a:p>
          </p:txBody>
        </p:sp>
        <p:grpSp>
          <p:nvGrpSpPr>
            <p:cNvPr id="108" name="Group 114"/>
            <p:cNvGrpSpPr>
              <a:grpSpLocks/>
            </p:cNvGrpSpPr>
            <p:nvPr/>
          </p:nvGrpSpPr>
          <p:grpSpPr bwMode="auto">
            <a:xfrm>
              <a:off x="4129090" y="2203455"/>
              <a:ext cx="2195513" cy="285751"/>
              <a:chOff x="2601" y="1388"/>
              <a:chExt cx="1383" cy="180"/>
            </a:xfrm>
          </p:grpSpPr>
          <p:sp>
            <p:nvSpPr>
              <p:cNvPr id="115" name="Rectangle 115"/>
              <p:cNvSpPr>
                <a:spLocks noChangeArrowheads="1"/>
              </p:cNvSpPr>
              <p:nvPr/>
            </p:nvSpPr>
            <p:spPr bwMode="auto">
              <a:xfrm>
                <a:off x="2601" y="1388"/>
                <a:ext cx="1025" cy="1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prstTxWarp prst="textNoShape">
                  <a:avLst/>
                </a:prstTxWarp>
                <a:spAutoFit/>
              </a:bodyPr>
              <a:lstStyle/>
              <a:p>
                <a:pPr algn="r"/>
                <a:r>
                  <a:rPr lang="en-US" sz="2000">
                    <a:solidFill>
                      <a:srgbClr val="FF0000"/>
                    </a:solidFill>
                  </a:rPr>
                  <a:t>Rocket Nozzle</a:t>
                </a:r>
                <a:endParaRPr lang="en-US" sz="2000" b="0"/>
              </a:p>
            </p:txBody>
          </p:sp>
          <p:grpSp>
            <p:nvGrpSpPr>
              <p:cNvPr id="116" name="Group 116"/>
              <p:cNvGrpSpPr>
                <a:grpSpLocks/>
              </p:cNvGrpSpPr>
              <p:nvPr/>
            </p:nvGrpSpPr>
            <p:grpSpPr bwMode="auto">
              <a:xfrm>
                <a:off x="3650" y="1433"/>
                <a:ext cx="334" cy="135"/>
                <a:chOff x="3664" y="1577"/>
                <a:chExt cx="334" cy="135"/>
              </a:xfrm>
            </p:grpSpPr>
            <p:sp>
              <p:nvSpPr>
                <p:cNvPr id="117" name="Rectangle 117"/>
                <p:cNvSpPr>
                  <a:spLocks noChangeArrowheads="1"/>
                </p:cNvSpPr>
                <p:nvPr/>
              </p:nvSpPr>
              <p:spPr bwMode="auto">
                <a:xfrm>
                  <a:off x="3664" y="1631"/>
                  <a:ext cx="226" cy="27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400" b="0"/>
                </a:p>
              </p:txBody>
            </p:sp>
            <p:sp>
              <p:nvSpPr>
                <p:cNvPr id="118" name="Freeform 118"/>
                <p:cNvSpPr>
                  <a:spLocks/>
                </p:cNvSpPr>
                <p:nvPr/>
              </p:nvSpPr>
              <p:spPr bwMode="auto">
                <a:xfrm>
                  <a:off x="3872" y="1577"/>
                  <a:ext cx="126" cy="135"/>
                </a:xfrm>
                <a:custGeom>
                  <a:avLst/>
                  <a:gdLst>
                    <a:gd name="T0" fmla="*/ 0 w 126"/>
                    <a:gd name="T1" fmla="*/ 135 h 135"/>
                    <a:gd name="T2" fmla="*/ 126 w 126"/>
                    <a:gd name="T3" fmla="*/ 63 h 135"/>
                    <a:gd name="T4" fmla="*/ 0 w 126"/>
                    <a:gd name="T5" fmla="*/ 0 h 135"/>
                    <a:gd name="T6" fmla="*/ 0 w 126"/>
                    <a:gd name="T7" fmla="*/ 135 h 135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26"/>
                    <a:gd name="T13" fmla="*/ 0 h 135"/>
                    <a:gd name="T14" fmla="*/ 126 w 126"/>
                    <a:gd name="T15" fmla="*/ 135 h 135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26" h="135">
                      <a:moveTo>
                        <a:pt x="0" y="135"/>
                      </a:moveTo>
                      <a:lnTo>
                        <a:pt x="126" y="63"/>
                      </a:lnTo>
                      <a:lnTo>
                        <a:pt x="0" y="0"/>
                      </a:lnTo>
                      <a:lnTo>
                        <a:pt x="0" y="135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109" name="Text Box 132"/>
            <p:cNvSpPr txBox="1">
              <a:spLocks noChangeArrowheads="1"/>
            </p:cNvSpPr>
            <p:nvPr/>
          </p:nvSpPr>
          <p:spPr bwMode="auto">
            <a:xfrm>
              <a:off x="3078432" y="5959323"/>
              <a:ext cx="2614356" cy="4134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>
                  <a:latin typeface="Calibri" charset="0"/>
                </a:rPr>
                <a:t>Source: S. Borkar (Intel)</a:t>
              </a:r>
            </a:p>
          </p:txBody>
        </p:sp>
        <p:grpSp>
          <p:nvGrpSpPr>
            <p:cNvPr id="110" name="Group 133"/>
            <p:cNvGrpSpPr>
              <a:grpSpLocks/>
            </p:cNvGrpSpPr>
            <p:nvPr/>
          </p:nvGrpSpPr>
          <p:grpSpPr bwMode="auto">
            <a:xfrm>
              <a:off x="4095755" y="1865319"/>
              <a:ext cx="2228851" cy="276226"/>
              <a:chOff x="2507" y="1197"/>
              <a:chExt cx="1404" cy="174"/>
            </a:xfrm>
          </p:grpSpPr>
          <p:sp>
            <p:nvSpPr>
              <p:cNvPr id="111" name="Rectangle 134"/>
              <p:cNvSpPr>
                <a:spLocks noChangeArrowheads="1"/>
              </p:cNvSpPr>
              <p:nvPr/>
            </p:nvSpPr>
            <p:spPr bwMode="auto">
              <a:xfrm>
                <a:off x="2507" y="1197"/>
                <a:ext cx="1009" cy="1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prstTxWarp prst="textNoShape">
                  <a:avLst/>
                </a:prstTxWarp>
                <a:spAutoFit/>
              </a:bodyPr>
              <a:lstStyle/>
              <a:p>
                <a:pPr algn="r"/>
                <a:r>
                  <a:rPr lang="en-US" sz="2000">
                    <a:solidFill>
                      <a:srgbClr val="FF0000"/>
                    </a:solidFill>
                  </a:rPr>
                  <a:t>Sun’s Surface</a:t>
                </a:r>
                <a:endParaRPr lang="en-US" sz="2000" b="0"/>
              </a:p>
            </p:txBody>
          </p:sp>
          <p:grpSp>
            <p:nvGrpSpPr>
              <p:cNvPr id="112" name="Group 135"/>
              <p:cNvGrpSpPr>
                <a:grpSpLocks/>
              </p:cNvGrpSpPr>
              <p:nvPr/>
            </p:nvGrpSpPr>
            <p:grpSpPr bwMode="auto">
              <a:xfrm>
                <a:off x="3577" y="1229"/>
                <a:ext cx="334" cy="135"/>
                <a:chOff x="3653" y="1618"/>
                <a:chExt cx="334" cy="135"/>
              </a:xfrm>
            </p:grpSpPr>
            <p:sp>
              <p:nvSpPr>
                <p:cNvPr id="113" name="Rectangle 136"/>
                <p:cNvSpPr>
                  <a:spLocks noChangeArrowheads="1"/>
                </p:cNvSpPr>
                <p:nvPr/>
              </p:nvSpPr>
              <p:spPr bwMode="auto">
                <a:xfrm>
                  <a:off x="3653" y="1672"/>
                  <a:ext cx="226" cy="27"/>
                </a:xfrm>
                <a:prstGeom prst="rect">
                  <a:avLst/>
                </a:prstGeom>
                <a:solidFill>
                  <a:srgbClr val="FF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400" b="0"/>
                </a:p>
              </p:txBody>
            </p:sp>
            <p:sp>
              <p:nvSpPr>
                <p:cNvPr id="114" name="Freeform 137"/>
                <p:cNvSpPr>
                  <a:spLocks/>
                </p:cNvSpPr>
                <p:nvPr/>
              </p:nvSpPr>
              <p:spPr bwMode="auto">
                <a:xfrm>
                  <a:off x="3861" y="1618"/>
                  <a:ext cx="126" cy="135"/>
                </a:xfrm>
                <a:custGeom>
                  <a:avLst/>
                  <a:gdLst>
                    <a:gd name="T0" fmla="*/ 0 w 126"/>
                    <a:gd name="T1" fmla="*/ 135 h 135"/>
                    <a:gd name="T2" fmla="*/ 126 w 126"/>
                    <a:gd name="T3" fmla="*/ 63 h 135"/>
                    <a:gd name="T4" fmla="*/ 0 w 126"/>
                    <a:gd name="T5" fmla="*/ 0 h 135"/>
                    <a:gd name="T6" fmla="*/ 0 w 126"/>
                    <a:gd name="T7" fmla="*/ 135 h 135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126"/>
                    <a:gd name="T13" fmla="*/ 0 h 135"/>
                    <a:gd name="T14" fmla="*/ 126 w 126"/>
                    <a:gd name="T15" fmla="*/ 135 h 135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126" h="135">
                      <a:moveTo>
                        <a:pt x="0" y="135"/>
                      </a:moveTo>
                      <a:lnTo>
                        <a:pt x="126" y="63"/>
                      </a:lnTo>
                      <a:lnTo>
                        <a:pt x="0" y="0"/>
                      </a:lnTo>
                      <a:lnTo>
                        <a:pt x="0" y="135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28" name="Group 370"/>
          <p:cNvGrpSpPr>
            <a:grpSpLocks/>
          </p:cNvGrpSpPr>
          <p:nvPr/>
        </p:nvGrpSpPr>
        <p:grpSpPr bwMode="auto">
          <a:xfrm>
            <a:off x="7010400" y="1988580"/>
            <a:ext cx="1046109" cy="1592820"/>
            <a:chOff x="8153400" y="2362200"/>
            <a:chExt cx="762000" cy="1160232"/>
          </a:xfrm>
        </p:grpSpPr>
        <p:sp>
          <p:nvSpPr>
            <p:cNvPr id="129" name="Oval 13"/>
            <p:cNvSpPr>
              <a:spLocks noChangeArrowheads="1"/>
            </p:cNvSpPr>
            <p:nvPr/>
          </p:nvSpPr>
          <p:spPr bwMode="auto">
            <a:xfrm>
              <a:off x="8578850" y="3219450"/>
              <a:ext cx="117475" cy="133350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b">
              <a:prstTxWarp prst="textNoShape">
                <a:avLst/>
              </a:prstTxWarp>
            </a:bodyPr>
            <a:lstStyle/>
            <a:p>
              <a:pPr algn="ctr"/>
              <a:endParaRPr lang="en-US" sz="1600" b="0"/>
            </a:p>
          </p:txBody>
        </p:sp>
        <p:sp>
          <p:nvSpPr>
            <p:cNvPr id="130" name="Rectangle 87"/>
            <p:cNvSpPr>
              <a:spLocks noChangeArrowheads="1"/>
            </p:cNvSpPr>
            <p:nvPr/>
          </p:nvSpPr>
          <p:spPr bwMode="auto">
            <a:xfrm>
              <a:off x="8278812" y="3365500"/>
              <a:ext cx="636588" cy="1569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>
              <a:prstTxWarp prst="textNoShape">
                <a:avLst/>
              </a:prstTxWarp>
              <a:spAutoFit/>
            </a:bodyPr>
            <a:lstStyle/>
            <a:p>
              <a:r>
                <a:rPr lang="en-US" sz="1400">
                  <a:solidFill>
                    <a:srgbClr val="FFFFFF"/>
                  </a:solidFill>
                </a:rPr>
                <a:t>Core 2 </a:t>
              </a:r>
              <a:endParaRPr lang="en-US" sz="1400" b="0">
                <a:solidFill>
                  <a:srgbClr val="FFFFFF"/>
                </a:solidFill>
              </a:endParaRPr>
            </a:p>
          </p:txBody>
        </p:sp>
        <p:cxnSp>
          <p:nvCxnSpPr>
            <p:cNvPr id="131" name="Straight Connector 141"/>
            <p:cNvCxnSpPr>
              <a:cxnSpLocks noChangeShapeType="1"/>
            </p:cNvCxnSpPr>
            <p:nvPr/>
          </p:nvCxnSpPr>
          <p:spPr bwMode="auto">
            <a:xfrm rot="10800000">
              <a:off x="8229600" y="3048000"/>
              <a:ext cx="341313" cy="188913"/>
            </a:xfrm>
            <a:prstGeom prst="line">
              <a:avLst/>
            </a:prstGeom>
            <a:noFill/>
            <a:ln w="25400">
              <a:solidFill>
                <a:srgbClr val="FFC000"/>
              </a:solidFill>
              <a:prstDash val="sysDash"/>
              <a:round/>
              <a:headEnd/>
              <a:tailEnd/>
            </a:ln>
          </p:spPr>
        </p:cxnSp>
        <p:sp>
          <p:nvSpPr>
            <p:cNvPr id="132" name="Oval 145"/>
            <p:cNvSpPr>
              <a:spLocks noChangeArrowheads="1"/>
            </p:cNvSpPr>
            <p:nvPr/>
          </p:nvSpPr>
          <p:spPr bwMode="auto">
            <a:xfrm>
              <a:off x="8153400" y="2362200"/>
              <a:ext cx="685800" cy="685800"/>
            </a:xfrm>
            <a:prstGeom prst="ellipse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b">
              <a:prstTxWarp prst="textNoShape">
                <a:avLst/>
              </a:prstTxWarp>
            </a:bodyPr>
            <a:lstStyle/>
            <a:p>
              <a:pPr algn="ctr"/>
              <a:endParaRPr lang="en-US" b="0"/>
            </a:p>
          </p:txBody>
        </p:sp>
        <p:cxnSp>
          <p:nvCxnSpPr>
            <p:cNvPr id="133" name="Straight Connector 147"/>
            <p:cNvCxnSpPr>
              <a:cxnSpLocks noChangeShapeType="1"/>
              <a:stCxn id="132" idx="5"/>
              <a:endCxn id="132" idx="1"/>
            </p:cNvCxnSpPr>
            <p:nvPr/>
          </p:nvCxnSpPr>
          <p:spPr bwMode="auto">
            <a:xfrm rot="5400000" flipH="1">
              <a:off x="8253413" y="2462213"/>
              <a:ext cx="485775" cy="485775"/>
            </a:xfrm>
            <a:prstGeom prst="line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w="med" len="med"/>
            </a:ln>
          </p:spPr>
        </p:cxnSp>
        <p:cxnSp>
          <p:nvCxnSpPr>
            <p:cNvPr id="134" name="Straight Connector 148"/>
            <p:cNvCxnSpPr>
              <a:cxnSpLocks noChangeShapeType="1"/>
              <a:stCxn id="132" idx="3"/>
              <a:endCxn id="132" idx="7"/>
            </p:cNvCxnSpPr>
            <p:nvPr/>
          </p:nvCxnSpPr>
          <p:spPr bwMode="auto">
            <a:xfrm rot="5400000" flipH="1" flipV="1">
              <a:off x="8253413" y="2462213"/>
              <a:ext cx="485775" cy="485775"/>
            </a:xfrm>
            <a:prstGeom prst="line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w="med" len="med"/>
            </a:ln>
          </p:spPr>
        </p:cxn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29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90600"/>
            <a:ext cx="8229600" cy="4754563"/>
          </a:xfrm>
        </p:spPr>
        <p:txBody>
          <a:bodyPr/>
          <a:lstStyle/>
          <a:p>
            <a:r>
              <a:rPr lang="en-US" sz="2800" dirty="0"/>
              <a:t>A </a:t>
            </a:r>
            <a:r>
              <a:rPr lang="en-US" sz="2800" i="1" dirty="0">
                <a:solidFill>
                  <a:srgbClr val="FFFF00"/>
                </a:solidFill>
              </a:rPr>
              <a:t>Thread</a:t>
            </a:r>
            <a:r>
              <a:rPr lang="en-US" sz="2800" dirty="0">
                <a:solidFill>
                  <a:srgbClr val="FFFF00"/>
                </a:solidFill>
              </a:rPr>
              <a:t> </a:t>
            </a:r>
            <a:r>
              <a:rPr lang="en-US" sz="2800" dirty="0"/>
              <a:t>stands for “thread of execution”, is a single stream of instructions</a:t>
            </a:r>
          </a:p>
          <a:p>
            <a:pPr lvl="1"/>
            <a:r>
              <a:rPr lang="en-US" sz="2400" dirty="0"/>
              <a:t>A program / process can </a:t>
            </a:r>
            <a:r>
              <a:rPr lang="en-US" sz="2400" dirty="0">
                <a:solidFill>
                  <a:srgbClr val="FFFF00"/>
                </a:solidFill>
              </a:rPr>
              <a:t>split</a:t>
            </a:r>
            <a:r>
              <a:rPr lang="en-US" sz="2400" dirty="0"/>
              <a:t>, or </a:t>
            </a:r>
            <a:r>
              <a:rPr lang="en-US" sz="2400" dirty="0">
                <a:solidFill>
                  <a:srgbClr val="FFFF00"/>
                </a:solidFill>
              </a:rPr>
              <a:t>fork </a:t>
            </a:r>
            <a:r>
              <a:rPr lang="en-US" sz="2400" dirty="0"/>
              <a:t>itself into separate threads, which can (in theory) execute simultaneously.</a:t>
            </a:r>
          </a:p>
          <a:p>
            <a:pPr lvl="1"/>
            <a:r>
              <a:rPr lang="en-US" sz="2400" dirty="0"/>
              <a:t>An easy way to describe/think about parallelism</a:t>
            </a:r>
          </a:p>
          <a:p>
            <a:r>
              <a:rPr lang="en-US" sz="2800" dirty="0"/>
              <a:t>A single CPU can execute many threads by</a:t>
            </a:r>
            <a:r>
              <a:rPr lang="en-US" sz="2800" dirty="0" smtClean="0"/>
              <a:t> </a:t>
            </a:r>
            <a:br>
              <a:rPr lang="en-US" sz="2800" dirty="0" smtClean="0"/>
            </a:br>
            <a:r>
              <a:rPr lang="en-US" sz="2800" i="1" dirty="0" smtClean="0">
                <a:solidFill>
                  <a:srgbClr val="FFFF00"/>
                </a:solidFill>
              </a:rPr>
              <a:t>Time </a:t>
            </a:r>
            <a:r>
              <a:rPr lang="en-US" sz="2800" i="1" dirty="0">
                <a:solidFill>
                  <a:srgbClr val="FFFF00"/>
                </a:solidFill>
              </a:rPr>
              <a:t>Division </a:t>
            </a:r>
            <a:r>
              <a:rPr lang="en-US" sz="2800" i="1" dirty="0" err="1">
                <a:solidFill>
                  <a:srgbClr val="FFFF00"/>
                </a:solidFill>
              </a:rPr>
              <a:t>Multipexing</a:t>
            </a:r>
          </a:p>
          <a:p>
            <a:endParaRPr lang="en-US" sz="2800" i="1" dirty="0" err="1">
              <a:solidFill>
                <a:srgbClr val="FFFF00"/>
              </a:solidFill>
            </a:endParaRPr>
          </a:p>
          <a:p>
            <a:endParaRPr lang="en-US" sz="2800" i="1" dirty="0" err="1">
              <a:solidFill>
                <a:srgbClr val="FFFF00"/>
              </a:solidFill>
            </a:endParaRPr>
          </a:p>
          <a:p>
            <a:r>
              <a:rPr lang="en-US" sz="2800" i="1" dirty="0" smtClean="0">
                <a:solidFill>
                  <a:srgbClr val="FFFF00"/>
                </a:solidFill>
              </a:rPr>
              <a:t>Multithreading </a:t>
            </a:r>
            <a:r>
              <a:rPr lang="en-US" sz="2800" dirty="0" smtClean="0"/>
              <a:t>is running multiple threads through the same hardware</a:t>
            </a:r>
            <a:endParaRPr lang="en-US" sz="2800" i="1" dirty="0" err="1"/>
          </a:p>
        </p:txBody>
      </p:sp>
      <p:sp>
        <p:nvSpPr>
          <p:cNvPr id="3412996" name="Rectangle 4"/>
          <p:cNvSpPr>
            <a:spLocks noChangeArrowheads="1"/>
          </p:cNvSpPr>
          <p:nvPr/>
        </p:nvSpPr>
        <p:spPr bwMode="auto">
          <a:xfrm>
            <a:off x="1676400" y="4254500"/>
            <a:ext cx="1143000" cy="3810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412997" name="Rectangle 5"/>
          <p:cNvSpPr>
            <a:spLocks noChangeArrowheads="1"/>
          </p:cNvSpPr>
          <p:nvPr/>
        </p:nvSpPr>
        <p:spPr bwMode="auto">
          <a:xfrm>
            <a:off x="2819400" y="4254500"/>
            <a:ext cx="1143000" cy="381000"/>
          </a:xfrm>
          <a:prstGeom prst="rect">
            <a:avLst/>
          </a:prstGeom>
          <a:solidFill>
            <a:schemeClr val="accent2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412998" name="Rectangle 6"/>
          <p:cNvSpPr>
            <a:spLocks noChangeArrowheads="1"/>
          </p:cNvSpPr>
          <p:nvPr/>
        </p:nvSpPr>
        <p:spPr bwMode="auto">
          <a:xfrm>
            <a:off x="3962400" y="4254500"/>
            <a:ext cx="1143000" cy="381000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412999" name="Rectangle 7"/>
          <p:cNvSpPr>
            <a:spLocks noChangeArrowheads="1"/>
          </p:cNvSpPr>
          <p:nvPr/>
        </p:nvSpPr>
        <p:spPr bwMode="auto">
          <a:xfrm>
            <a:off x="5105400" y="4254500"/>
            <a:ext cx="1905000" cy="3810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413000" name="Rectangle 8"/>
          <p:cNvSpPr>
            <a:spLocks noChangeArrowheads="1"/>
          </p:cNvSpPr>
          <p:nvPr/>
        </p:nvSpPr>
        <p:spPr bwMode="auto">
          <a:xfrm>
            <a:off x="914400" y="4254500"/>
            <a:ext cx="638765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dirty="0">
                <a:solidFill>
                  <a:schemeClr val="tx1"/>
                </a:solidFill>
                <a:latin typeface="18 VAG Rounded Thin   55390"/>
              </a:rPr>
              <a:t>CPU</a:t>
            </a:r>
          </a:p>
        </p:txBody>
      </p:sp>
      <p:sp>
        <p:nvSpPr>
          <p:cNvPr id="3413001" name="Line 9"/>
          <p:cNvSpPr>
            <a:spLocks noChangeShapeType="1"/>
          </p:cNvSpPr>
          <p:nvPr/>
        </p:nvSpPr>
        <p:spPr bwMode="auto">
          <a:xfrm>
            <a:off x="1676400" y="4940300"/>
            <a:ext cx="5334000" cy="0"/>
          </a:xfrm>
          <a:prstGeom prst="line">
            <a:avLst/>
          </a:prstGeom>
          <a:noFill/>
          <a:ln w="762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13002" name="Rectangle 10"/>
          <p:cNvSpPr>
            <a:spLocks noChangeArrowheads="1"/>
          </p:cNvSpPr>
          <p:nvPr/>
        </p:nvSpPr>
        <p:spPr bwMode="auto">
          <a:xfrm>
            <a:off x="914400" y="4711700"/>
            <a:ext cx="683136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>
                <a:solidFill>
                  <a:schemeClr val="tx1"/>
                </a:solidFill>
                <a:latin typeface="18 VAG Rounded Thin   55390"/>
              </a:rPr>
              <a:t>Time</a:t>
            </a:r>
          </a:p>
        </p:txBody>
      </p:sp>
      <p:sp>
        <p:nvSpPr>
          <p:cNvPr id="3413003" name="Rectangle 11"/>
          <p:cNvSpPr>
            <a:spLocks noChangeArrowheads="1"/>
          </p:cNvSpPr>
          <p:nvPr/>
        </p:nvSpPr>
        <p:spPr bwMode="auto">
          <a:xfrm>
            <a:off x="7696200" y="4110955"/>
            <a:ext cx="228600" cy="228600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413004" name="Rectangle 12"/>
          <p:cNvSpPr>
            <a:spLocks noChangeArrowheads="1"/>
          </p:cNvSpPr>
          <p:nvPr/>
        </p:nvSpPr>
        <p:spPr bwMode="auto">
          <a:xfrm>
            <a:off x="7696200" y="4491955"/>
            <a:ext cx="228600" cy="228600"/>
          </a:xfrm>
          <a:prstGeom prst="rect">
            <a:avLst/>
          </a:prstGeom>
          <a:solidFill>
            <a:schemeClr val="accent2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413005" name="Rectangle 13"/>
          <p:cNvSpPr>
            <a:spLocks noChangeArrowheads="1"/>
          </p:cNvSpPr>
          <p:nvPr/>
        </p:nvSpPr>
        <p:spPr bwMode="auto">
          <a:xfrm>
            <a:off x="7696200" y="4872955"/>
            <a:ext cx="228600" cy="228600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413006" name="Rectangle 14"/>
          <p:cNvSpPr>
            <a:spLocks noChangeArrowheads="1"/>
          </p:cNvSpPr>
          <p:nvPr/>
        </p:nvSpPr>
        <p:spPr bwMode="auto">
          <a:xfrm>
            <a:off x="7924800" y="4034755"/>
            <a:ext cx="1066061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dirty="0">
                <a:solidFill>
                  <a:schemeClr val="tx1"/>
                </a:solidFill>
                <a:latin typeface="18 VAG Rounded Thin   55390"/>
              </a:rPr>
              <a:t>Thread</a:t>
            </a:r>
            <a:r>
              <a:rPr lang="en-US" sz="2000" baseline="-25000" dirty="0">
                <a:solidFill>
                  <a:schemeClr val="tx1"/>
                </a:solidFill>
                <a:latin typeface="18 VAG Rounded Thin   55390"/>
              </a:rPr>
              <a:t>0</a:t>
            </a:r>
          </a:p>
        </p:txBody>
      </p:sp>
      <p:sp>
        <p:nvSpPr>
          <p:cNvPr id="3413007" name="Rectangle 15"/>
          <p:cNvSpPr>
            <a:spLocks noChangeArrowheads="1"/>
          </p:cNvSpPr>
          <p:nvPr/>
        </p:nvSpPr>
        <p:spPr bwMode="auto">
          <a:xfrm>
            <a:off x="7924800" y="4415755"/>
            <a:ext cx="1027113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dirty="0">
                <a:solidFill>
                  <a:schemeClr val="tx1"/>
                </a:solidFill>
                <a:latin typeface="18 VAG Rounded Thin   55390"/>
              </a:rPr>
              <a:t>Thread</a:t>
            </a:r>
            <a:r>
              <a:rPr lang="en-US" sz="2000" baseline="-25000" dirty="0">
                <a:solidFill>
                  <a:schemeClr val="tx1"/>
                </a:solidFill>
                <a:latin typeface="18 VAG Rounded Thin   55390"/>
              </a:rPr>
              <a:t>1</a:t>
            </a:r>
          </a:p>
        </p:txBody>
      </p:sp>
      <p:sp>
        <p:nvSpPr>
          <p:cNvPr id="3413008" name="Rectangle 16"/>
          <p:cNvSpPr>
            <a:spLocks noChangeArrowheads="1"/>
          </p:cNvSpPr>
          <p:nvPr/>
        </p:nvSpPr>
        <p:spPr bwMode="auto">
          <a:xfrm>
            <a:off x="7924800" y="4784055"/>
            <a:ext cx="1020237" cy="3975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 dirty="0">
                <a:solidFill>
                  <a:schemeClr val="tx1"/>
                </a:solidFill>
                <a:latin typeface="18 VAG Rounded Thin   55390"/>
              </a:rPr>
              <a:t>Thread</a:t>
            </a:r>
            <a:r>
              <a:rPr lang="en-US" sz="2000" baseline="-25000" dirty="0">
                <a:solidFill>
                  <a:schemeClr val="tx1"/>
                </a:solidFill>
                <a:latin typeface="18 VAG Rounded Thin   55390"/>
              </a:rPr>
              <a:t>2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Background: Threads</a:t>
            </a:r>
            <a:endParaRPr lang="en-US" dirty="0"/>
          </a:p>
        </p:txBody>
      </p:sp>
      <p:pic>
        <p:nvPicPr>
          <p:cNvPr id="18" name="Picture 17" descr="450px-Multithreaded_process.sv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518" y="2739355"/>
            <a:ext cx="1452282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0499" name="Rectangle 3"/>
          <p:cNvSpPr>
            <a:spLocks noChangeArrowheads="1"/>
          </p:cNvSpPr>
          <p:nvPr/>
        </p:nvSpPr>
        <p:spPr bwMode="auto">
          <a:xfrm>
            <a:off x="609600" y="1066800"/>
            <a:ext cx="8153400" cy="549637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 lIns="63500" tIns="25400" rIns="63500" bIns="25400">
            <a:prstTxWarp prst="textNoShape">
              <a:avLst/>
            </a:prstTxWarp>
            <a:spAutoFit/>
          </a:bodyPr>
          <a:lstStyle/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Char char="•"/>
            </a:pPr>
            <a:r>
              <a:rPr lang="en-US" sz="2000">
                <a:latin typeface="18 VAG Rounded Thin   55390"/>
              </a:rPr>
              <a:t>Applications can almost </a:t>
            </a:r>
            <a:r>
              <a:rPr lang="en-US" sz="2000" u="sng">
                <a:latin typeface="18 VAG Rounded Thin   55390"/>
              </a:rPr>
              <a:t>never</a:t>
            </a:r>
            <a:r>
              <a:rPr lang="en-US" sz="2000">
                <a:latin typeface="18 VAG Rounded Thin   55390"/>
              </a:rPr>
              <a:t> be completely parallelized; some serial code remains</a:t>
            </a:r>
          </a:p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Char char="•"/>
            </a:pPr>
            <a:endParaRPr lang="en-US" sz="2000">
              <a:solidFill>
                <a:schemeClr val="tx1"/>
              </a:solidFill>
              <a:latin typeface="18 VAG Rounded Thin   55390"/>
            </a:endParaRPr>
          </a:p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Char char="•"/>
            </a:pPr>
            <a:endParaRPr lang="en-US" sz="2000">
              <a:solidFill>
                <a:schemeClr val="tx1"/>
              </a:solidFill>
              <a:latin typeface="18 VAG Rounded Thin   55390"/>
            </a:endParaRPr>
          </a:p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Char char="•"/>
            </a:pPr>
            <a:endParaRPr lang="en-US" sz="2000">
              <a:solidFill>
                <a:schemeClr val="tx1"/>
              </a:solidFill>
              <a:latin typeface="18 VAG Rounded Thin   55390"/>
            </a:endParaRPr>
          </a:p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Char char="•"/>
            </a:pPr>
            <a:endParaRPr lang="en-US" sz="2000">
              <a:solidFill>
                <a:schemeClr val="tx1"/>
              </a:solidFill>
              <a:latin typeface="18 VAG Rounded Thin   55390"/>
            </a:endParaRPr>
          </a:p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</a:pPr>
            <a:endParaRPr lang="en-US" sz="2000">
              <a:solidFill>
                <a:schemeClr val="tx1"/>
              </a:solidFill>
              <a:latin typeface="18 VAG Rounded Thin   55390"/>
            </a:endParaRPr>
          </a:p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Char char="•"/>
            </a:pPr>
            <a:r>
              <a:rPr lang="en-US" sz="2000">
                <a:latin typeface="18 VAG Rounded Thin   55390"/>
              </a:rPr>
              <a:t>s</a:t>
            </a:r>
            <a:r>
              <a:rPr lang="en-US" sz="2000">
                <a:solidFill>
                  <a:schemeClr val="tx1"/>
                </a:solidFill>
                <a:latin typeface="18 VAG Rounded Thin   55390"/>
              </a:rPr>
              <a:t> is serial fraction of program, </a:t>
            </a:r>
            <a:r>
              <a:rPr lang="en-US" sz="2000">
                <a:solidFill>
                  <a:schemeClr val="accent2"/>
                </a:solidFill>
                <a:latin typeface="18 VAG Rounded Thin   55390"/>
              </a:rPr>
              <a:t>P</a:t>
            </a:r>
            <a:r>
              <a:rPr lang="en-US" sz="2000">
                <a:solidFill>
                  <a:schemeClr val="tx1"/>
                </a:solidFill>
                <a:latin typeface="18 VAG Rounded Thin   55390"/>
              </a:rPr>
              <a:t> is # of cores (was processors)</a:t>
            </a:r>
          </a:p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Char char="•"/>
            </a:pPr>
            <a:r>
              <a:rPr lang="en-US" sz="2000" b="1">
                <a:solidFill>
                  <a:schemeClr val="tx1"/>
                </a:solidFill>
                <a:latin typeface="18 VAG Rounded Thin   55390"/>
              </a:rPr>
              <a:t>Amdahl’s law:</a:t>
            </a:r>
          </a:p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None/>
            </a:pPr>
            <a:r>
              <a:rPr lang="en-US" sz="2000">
                <a:solidFill>
                  <a:srgbClr val="FFFF00"/>
                </a:solidFill>
                <a:latin typeface="18 VAG Rounded Thin   55390"/>
              </a:rPr>
              <a:t>Speedup(P) = Time(1) / Time(P)</a:t>
            </a:r>
          </a:p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None/>
            </a:pPr>
            <a:r>
              <a:rPr lang="en-US" sz="2000">
                <a:solidFill>
                  <a:srgbClr val="FFFF00"/>
                </a:solidFill>
                <a:latin typeface="18 VAG Rounded Thin   55390"/>
              </a:rPr>
              <a:t>                     ≤ 1 / ( </a:t>
            </a:r>
            <a:r>
              <a:rPr lang="en-US" sz="2000">
                <a:latin typeface="18 VAG Rounded Thin   55390"/>
              </a:rPr>
              <a:t>s</a:t>
            </a:r>
            <a:r>
              <a:rPr lang="en-US" sz="2000">
                <a:solidFill>
                  <a:srgbClr val="FFFF00"/>
                </a:solidFill>
                <a:latin typeface="18 VAG Rounded Thin   55390"/>
              </a:rPr>
              <a:t> + [ (1-</a:t>
            </a:r>
            <a:r>
              <a:rPr lang="en-US" sz="2000">
                <a:latin typeface="18 VAG Rounded Thin   55390"/>
              </a:rPr>
              <a:t>s</a:t>
            </a:r>
            <a:r>
              <a:rPr lang="en-US" sz="2000">
                <a:solidFill>
                  <a:srgbClr val="FFFF00"/>
                </a:solidFill>
                <a:latin typeface="18 VAG Rounded Thin   55390"/>
              </a:rPr>
              <a:t>) / </a:t>
            </a:r>
            <a:r>
              <a:rPr lang="en-US" sz="2000">
                <a:solidFill>
                  <a:schemeClr val="accent2"/>
                </a:solidFill>
                <a:latin typeface="18 VAG Rounded Thin   55390"/>
              </a:rPr>
              <a:t>P</a:t>
            </a:r>
            <a:r>
              <a:rPr lang="en-US" sz="2000">
                <a:solidFill>
                  <a:srgbClr val="FFFF00"/>
                </a:solidFill>
                <a:latin typeface="18 VAG Rounded Thin   55390"/>
              </a:rPr>
              <a:t>) ]</a:t>
            </a:r>
            <a:r>
              <a:rPr lang="en-US" sz="2000">
                <a:solidFill>
                  <a:srgbClr val="FFFFFF"/>
                </a:solidFill>
                <a:latin typeface="18 VAG Rounded Thin   55390"/>
              </a:rPr>
              <a:t>, </a:t>
            </a:r>
            <a:r>
              <a:rPr lang="en-US" sz="2000">
                <a:solidFill>
                  <a:schemeClr val="tx1"/>
                </a:solidFill>
                <a:latin typeface="18 VAG Rounded Thin   55390"/>
              </a:rPr>
              <a:t>and as </a:t>
            </a:r>
            <a:r>
              <a:rPr lang="en-US" sz="2000">
                <a:solidFill>
                  <a:schemeClr val="accent2"/>
                </a:solidFill>
                <a:latin typeface="18 VAG Rounded Thin   55390"/>
              </a:rPr>
              <a:t>P</a:t>
            </a:r>
            <a:r>
              <a:rPr lang="en-US" sz="2000">
                <a:solidFill>
                  <a:schemeClr val="tx1"/>
                </a:solidFill>
                <a:latin typeface="18 VAG Rounded Thin   55390"/>
              </a:rPr>
              <a:t> </a:t>
            </a:r>
            <a:r>
              <a:rPr lang="en-US" sz="2000">
                <a:solidFill>
                  <a:schemeClr val="tx1"/>
                </a:solidFill>
                <a:latin typeface="18 VAG Rounded Thin   55390"/>
                <a:sym typeface="Monotype Sorts" charset="2"/>
              </a:rPr>
              <a:t> ∞</a:t>
            </a:r>
            <a:endParaRPr lang="en-US" sz="2000">
              <a:solidFill>
                <a:schemeClr val="tx1"/>
              </a:solidFill>
              <a:latin typeface="18 VAG Rounded Thin   55390"/>
            </a:endParaRPr>
          </a:p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None/>
            </a:pPr>
            <a:r>
              <a:rPr lang="en-US" sz="2000">
                <a:solidFill>
                  <a:srgbClr val="FFFF00"/>
                </a:solidFill>
                <a:latin typeface="18 VAG Rounded Thin   55390"/>
              </a:rPr>
              <a:t>                     ≤ 1 / s</a:t>
            </a:r>
          </a:p>
          <a:p>
            <a:pPr marL="203200" indent="-203200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Char char="•"/>
            </a:pPr>
            <a:r>
              <a:rPr lang="en-US" sz="2000">
                <a:solidFill>
                  <a:schemeClr val="tx1"/>
                </a:solidFill>
                <a:latin typeface="18 VAG Rounded Thin   55390"/>
              </a:rPr>
              <a:t>Even if the parallel portion of your application speeds up perfectly, </a:t>
            </a:r>
            <a:br>
              <a:rPr lang="en-US" sz="2000">
                <a:solidFill>
                  <a:schemeClr val="tx1"/>
                </a:solidFill>
                <a:latin typeface="18 VAG Rounded Thin   55390"/>
              </a:rPr>
            </a:br>
            <a:r>
              <a:rPr lang="en-US" sz="2000">
                <a:solidFill>
                  <a:srgbClr val="FFFF00"/>
                </a:solidFill>
                <a:latin typeface="18 VAG Rounded Thin   55390"/>
              </a:rPr>
              <a:t>your performance may be limited by the sequential portion</a:t>
            </a:r>
            <a:endParaRPr lang="en-US" sz="2400">
              <a:solidFill>
                <a:srgbClr val="FFFF00"/>
              </a:solidFill>
              <a:latin typeface="18 VAG Rounded Thin   55390"/>
            </a:endParaRPr>
          </a:p>
        </p:txBody>
      </p:sp>
      <p:sp>
        <p:nvSpPr>
          <p:cNvPr id="36904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229600" cy="685800"/>
          </a:xfrm>
        </p:spPr>
        <p:txBody>
          <a:bodyPr/>
          <a:lstStyle/>
          <a:p>
            <a:r>
              <a:rPr lang="en-US"/>
              <a:t>Speedup Issues : Amdahl’s Law</a:t>
            </a:r>
          </a:p>
        </p:txBody>
      </p:sp>
      <p:sp>
        <p:nvSpPr>
          <p:cNvPr id="3690509" name="Text Box 13"/>
          <p:cNvSpPr txBox="1">
            <a:spLocks noChangeArrowheads="1"/>
          </p:cNvSpPr>
          <p:nvPr/>
        </p:nvSpPr>
        <p:spPr bwMode="auto">
          <a:xfrm>
            <a:off x="2835729" y="1524000"/>
            <a:ext cx="584981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tx1"/>
                </a:solidFill>
                <a:latin typeface="18 VAG Rounded Thin   55390"/>
              </a:rPr>
              <a:t>Time</a:t>
            </a:r>
          </a:p>
        </p:txBody>
      </p:sp>
      <p:sp>
        <p:nvSpPr>
          <p:cNvPr id="3690511" name="Text Box 15"/>
          <p:cNvSpPr txBox="1">
            <a:spLocks noChangeArrowheads="1"/>
          </p:cNvSpPr>
          <p:nvPr/>
        </p:nvSpPr>
        <p:spPr bwMode="auto">
          <a:xfrm>
            <a:off x="3963522" y="3429000"/>
            <a:ext cx="1646605" cy="3385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solidFill>
                  <a:schemeClr val="tx1"/>
                </a:solidFill>
                <a:latin typeface="18 VAG Rounded Thin   55390"/>
              </a:rPr>
              <a:t>Number of Cores</a:t>
            </a:r>
          </a:p>
        </p:txBody>
      </p:sp>
      <p:sp>
        <p:nvSpPr>
          <p:cNvPr id="3690513" name="Text Box 17"/>
          <p:cNvSpPr txBox="1">
            <a:spLocks noChangeArrowheads="1"/>
          </p:cNvSpPr>
          <p:nvPr/>
        </p:nvSpPr>
        <p:spPr bwMode="auto">
          <a:xfrm>
            <a:off x="1820270" y="1781175"/>
            <a:ext cx="1625059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/>
            <a:r>
              <a:rPr lang="en-US" sz="1800">
                <a:solidFill>
                  <a:schemeClr val="accent2"/>
                </a:solidFill>
                <a:latin typeface="18 VAG Rounded Thin   55390"/>
              </a:rPr>
              <a:t>Parallel portion</a:t>
            </a:r>
            <a:endParaRPr lang="en-US">
              <a:solidFill>
                <a:schemeClr val="tx1"/>
              </a:solidFill>
              <a:latin typeface="18 VAG Rounded Thin   55390"/>
            </a:endParaRPr>
          </a:p>
        </p:txBody>
      </p:sp>
      <p:sp>
        <p:nvSpPr>
          <p:cNvPr id="3690515" name="Text Box 19"/>
          <p:cNvSpPr txBox="1">
            <a:spLocks noChangeArrowheads="1"/>
          </p:cNvSpPr>
          <p:nvPr/>
        </p:nvSpPr>
        <p:spPr bwMode="auto">
          <a:xfrm>
            <a:off x="2008860" y="2590800"/>
            <a:ext cx="1436469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/>
            <a:r>
              <a:rPr lang="en-US" sz="1800">
                <a:latin typeface="18 VAG Rounded Thin   55390"/>
              </a:rPr>
              <a:t>Serial portion</a:t>
            </a:r>
            <a:endParaRPr lang="en-US">
              <a:latin typeface="18 VAG Rounded Thin   55390"/>
            </a:endParaRPr>
          </a:p>
        </p:txBody>
      </p:sp>
      <p:grpSp>
        <p:nvGrpSpPr>
          <p:cNvPr id="2" name="Group 24"/>
          <p:cNvGrpSpPr/>
          <p:nvPr/>
        </p:nvGrpSpPr>
        <p:grpSpPr>
          <a:xfrm>
            <a:off x="3445329" y="1371600"/>
            <a:ext cx="2879271" cy="1752600"/>
            <a:chOff x="2819400" y="1447800"/>
            <a:chExt cx="3505200" cy="2133600"/>
          </a:xfrm>
        </p:grpSpPr>
        <p:sp>
          <p:nvSpPr>
            <p:cNvPr id="3690508" name="Line 12"/>
            <p:cNvSpPr>
              <a:spLocks noChangeShapeType="1"/>
            </p:cNvSpPr>
            <p:nvPr/>
          </p:nvSpPr>
          <p:spPr bwMode="auto">
            <a:xfrm>
              <a:off x="2819400" y="3581400"/>
              <a:ext cx="350520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690510" name="Line 14"/>
            <p:cNvSpPr>
              <a:spLocks noChangeShapeType="1"/>
            </p:cNvSpPr>
            <p:nvPr/>
          </p:nvSpPr>
          <p:spPr bwMode="auto">
            <a:xfrm flipV="1">
              <a:off x="2819400" y="1447800"/>
              <a:ext cx="0" cy="21336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690512" name="Rectangle 16"/>
            <p:cNvSpPr>
              <a:spLocks noChangeArrowheads="1"/>
            </p:cNvSpPr>
            <p:nvPr/>
          </p:nvSpPr>
          <p:spPr bwMode="auto">
            <a:xfrm>
              <a:off x="3200400" y="2819400"/>
              <a:ext cx="347663" cy="76200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690518" name="Rectangle 22"/>
            <p:cNvSpPr>
              <a:spLocks noChangeArrowheads="1"/>
            </p:cNvSpPr>
            <p:nvPr/>
          </p:nvSpPr>
          <p:spPr bwMode="auto">
            <a:xfrm>
              <a:off x="3733800" y="2819400"/>
              <a:ext cx="347663" cy="76200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690519" name="Rectangle 23"/>
            <p:cNvSpPr>
              <a:spLocks noChangeArrowheads="1"/>
            </p:cNvSpPr>
            <p:nvPr/>
          </p:nvSpPr>
          <p:spPr bwMode="auto">
            <a:xfrm>
              <a:off x="4267200" y="2819400"/>
              <a:ext cx="347663" cy="76200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690520" name="Rectangle 24"/>
            <p:cNvSpPr>
              <a:spLocks noChangeArrowheads="1"/>
            </p:cNvSpPr>
            <p:nvPr/>
          </p:nvSpPr>
          <p:spPr bwMode="auto">
            <a:xfrm>
              <a:off x="4800600" y="2819400"/>
              <a:ext cx="347663" cy="76200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690521" name="Rectangle 25"/>
            <p:cNvSpPr>
              <a:spLocks noChangeArrowheads="1"/>
            </p:cNvSpPr>
            <p:nvPr/>
          </p:nvSpPr>
          <p:spPr bwMode="auto">
            <a:xfrm>
              <a:off x="5291138" y="2819400"/>
              <a:ext cx="347662" cy="76200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690522" name="Rectangle 26"/>
            <p:cNvSpPr>
              <a:spLocks noChangeArrowheads="1"/>
            </p:cNvSpPr>
            <p:nvPr/>
          </p:nvSpPr>
          <p:spPr bwMode="auto">
            <a:xfrm>
              <a:off x="3200400" y="1676400"/>
              <a:ext cx="347663" cy="1143000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690523" name="Rectangle 27"/>
            <p:cNvSpPr>
              <a:spLocks noChangeArrowheads="1"/>
            </p:cNvSpPr>
            <p:nvPr/>
          </p:nvSpPr>
          <p:spPr bwMode="auto">
            <a:xfrm>
              <a:off x="3733800" y="2209800"/>
              <a:ext cx="347663" cy="609600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690524" name="Rectangle 28"/>
            <p:cNvSpPr>
              <a:spLocks noChangeArrowheads="1"/>
            </p:cNvSpPr>
            <p:nvPr/>
          </p:nvSpPr>
          <p:spPr bwMode="auto">
            <a:xfrm>
              <a:off x="4267200" y="2376488"/>
              <a:ext cx="347663" cy="442912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690525" name="Rectangle 29"/>
            <p:cNvSpPr>
              <a:spLocks noChangeArrowheads="1"/>
            </p:cNvSpPr>
            <p:nvPr/>
          </p:nvSpPr>
          <p:spPr bwMode="auto">
            <a:xfrm>
              <a:off x="4800600" y="2514600"/>
              <a:ext cx="347663" cy="304800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690526" name="Rectangle 30"/>
            <p:cNvSpPr>
              <a:spLocks noChangeArrowheads="1"/>
            </p:cNvSpPr>
            <p:nvPr/>
          </p:nvSpPr>
          <p:spPr bwMode="auto">
            <a:xfrm>
              <a:off x="5291138" y="2590800"/>
              <a:ext cx="347662" cy="228600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</p:grpSp>
      <p:sp>
        <p:nvSpPr>
          <p:cNvPr id="3690527" name="Text Box 31"/>
          <p:cNvSpPr txBox="1">
            <a:spLocks noChangeArrowheads="1"/>
          </p:cNvSpPr>
          <p:nvPr/>
        </p:nvSpPr>
        <p:spPr bwMode="auto">
          <a:xfrm>
            <a:off x="3780540" y="3124200"/>
            <a:ext cx="265919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>
                <a:solidFill>
                  <a:schemeClr val="tx1"/>
                </a:solidFill>
                <a:latin typeface="18 VAG Rounded Thin   55390"/>
              </a:rPr>
              <a:t>1</a:t>
            </a:r>
          </a:p>
        </p:txBody>
      </p:sp>
      <p:sp>
        <p:nvSpPr>
          <p:cNvPr id="3690529" name="Text Box 33"/>
          <p:cNvSpPr txBox="1">
            <a:spLocks noChangeArrowheads="1"/>
          </p:cNvSpPr>
          <p:nvPr/>
        </p:nvSpPr>
        <p:spPr bwMode="auto">
          <a:xfrm>
            <a:off x="4207329" y="3124200"/>
            <a:ext cx="313044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>
                <a:solidFill>
                  <a:schemeClr val="tx1"/>
                </a:solidFill>
                <a:latin typeface="18 VAG Rounded Thin   55390"/>
              </a:rPr>
              <a:t>2</a:t>
            </a:r>
          </a:p>
        </p:txBody>
      </p:sp>
      <p:sp>
        <p:nvSpPr>
          <p:cNvPr id="3690530" name="Text Box 34"/>
          <p:cNvSpPr txBox="1">
            <a:spLocks noChangeArrowheads="1"/>
          </p:cNvSpPr>
          <p:nvPr/>
        </p:nvSpPr>
        <p:spPr bwMode="auto">
          <a:xfrm>
            <a:off x="4664529" y="3124200"/>
            <a:ext cx="313044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>
                <a:solidFill>
                  <a:schemeClr val="tx1"/>
                </a:solidFill>
                <a:latin typeface="18 VAG Rounded Thin   55390"/>
              </a:rPr>
              <a:t>3</a:t>
            </a:r>
          </a:p>
        </p:txBody>
      </p:sp>
      <p:sp>
        <p:nvSpPr>
          <p:cNvPr id="3690531" name="Text Box 35"/>
          <p:cNvSpPr txBox="1">
            <a:spLocks noChangeArrowheads="1"/>
          </p:cNvSpPr>
          <p:nvPr/>
        </p:nvSpPr>
        <p:spPr bwMode="auto">
          <a:xfrm>
            <a:off x="5045246" y="3124200"/>
            <a:ext cx="327308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solidFill>
                  <a:schemeClr val="tx1"/>
                </a:solidFill>
                <a:latin typeface="18 VAG Rounded Thin   55390"/>
              </a:rPr>
              <a:t>4</a:t>
            </a:r>
          </a:p>
        </p:txBody>
      </p:sp>
      <p:sp>
        <p:nvSpPr>
          <p:cNvPr id="3690532" name="Text Box 36"/>
          <p:cNvSpPr txBox="1">
            <a:spLocks noChangeArrowheads="1"/>
          </p:cNvSpPr>
          <p:nvPr/>
        </p:nvSpPr>
        <p:spPr bwMode="auto">
          <a:xfrm>
            <a:off x="5457457" y="3124200"/>
            <a:ext cx="327308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solidFill>
                  <a:schemeClr val="tx1"/>
                </a:solidFill>
                <a:latin typeface="18 VAG Rounded Thin   55390"/>
              </a:rPr>
              <a:t>5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133600" y="0"/>
            <a:ext cx="7010400" cy="4619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2400" b="1">
                <a:solidFill>
                  <a:schemeClr val="tx1">
                    <a:lumMod val="75000"/>
                  </a:schemeClr>
                </a:solidFill>
                <a:latin typeface="Courier"/>
                <a:cs typeface="Courier"/>
              </a:rPr>
              <a:t>en.wikipedia.org/wiki/Amdahl's_law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Speedup Issues : Overhead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382000" cy="5365750"/>
          </a:xfrm>
        </p:spPr>
        <p:txBody>
          <a:bodyPr/>
          <a:lstStyle/>
          <a:p>
            <a:r>
              <a:rPr lang="en-US"/>
              <a:t>Even assuming no sequential portion, there’s…</a:t>
            </a:r>
          </a:p>
          <a:p>
            <a:pPr lvl="1"/>
            <a:r>
              <a:rPr lang="en-US"/>
              <a:t>Time to think how to </a:t>
            </a:r>
            <a:r>
              <a:rPr lang="en-US">
                <a:solidFill>
                  <a:schemeClr val="accent2"/>
                </a:solidFill>
              </a:rPr>
              <a:t>divide the problem up </a:t>
            </a:r>
          </a:p>
          <a:p>
            <a:pPr lvl="1"/>
            <a:r>
              <a:rPr lang="en-US"/>
              <a:t>Time to </a:t>
            </a:r>
            <a:r>
              <a:rPr lang="en-US">
                <a:solidFill>
                  <a:schemeClr val="accent2"/>
                </a:solidFill>
              </a:rPr>
              <a:t>hand out </a:t>
            </a:r>
            <a:r>
              <a:rPr lang="en-US"/>
              <a:t>small “work units” to workers </a:t>
            </a:r>
          </a:p>
          <a:p>
            <a:pPr lvl="1"/>
            <a:r>
              <a:rPr lang="en-US"/>
              <a:t>All workers may </a:t>
            </a:r>
            <a:r>
              <a:rPr lang="en-US">
                <a:solidFill>
                  <a:schemeClr val="accent2"/>
                </a:solidFill>
              </a:rPr>
              <a:t>not work equally </a:t>
            </a:r>
            <a:r>
              <a:rPr lang="en-US"/>
              <a:t>fast</a:t>
            </a:r>
          </a:p>
          <a:p>
            <a:pPr lvl="1"/>
            <a:r>
              <a:rPr lang="en-US"/>
              <a:t>Some </a:t>
            </a:r>
            <a:r>
              <a:rPr lang="en-US">
                <a:solidFill>
                  <a:schemeClr val="accent2"/>
                </a:solidFill>
              </a:rPr>
              <a:t>workers may fail </a:t>
            </a:r>
          </a:p>
          <a:p>
            <a:pPr lvl="1"/>
            <a:r>
              <a:rPr lang="en-US"/>
              <a:t>There may be </a:t>
            </a:r>
            <a:r>
              <a:rPr lang="en-US">
                <a:solidFill>
                  <a:schemeClr val="accent2"/>
                </a:solidFill>
              </a:rPr>
              <a:t>contention for shared resources </a:t>
            </a:r>
          </a:p>
          <a:p>
            <a:pPr lvl="1"/>
            <a:r>
              <a:rPr lang="en-US"/>
              <a:t>Workers could </a:t>
            </a:r>
            <a:r>
              <a:rPr lang="en-US">
                <a:solidFill>
                  <a:schemeClr val="accent2"/>
                </a:solidFill>
              </a:rPr>
              <a:t>overwriting each others’ answers</a:t>
            </a:r>
          </a:p>
          <a:p>
            <a:pPr lvl="1"/>
            <a:r>
              <a:rPr lang="en-US"/>
              <a:t>You may have to </a:t>
            </a:r>
            <a:r>
              <a:rPr lang="en-US">
                <a:solidFill>
                  <a:schemeClr val="accent2"/>
                </a:solidFill>
              </a:rPr>
              <a:t>wait until the last worker returns </a:t>
            </a:r>
            <a:r>
              <a:rPr lang="en-US"/>
              <a:t>to proceed (the slowest / weakest link problem)</a:t>
            </a:r>
          </a:p>
          <a:p>
            <a:pPr lvl="1"/>
            <a:r>
              <a:rPr lang="en-US"/>
              <a:t>There’s </a:t>
            </a:r>
            <a:r>
              <a:rPr lang="en-US">
                <a:solidFill>
                  <a:schemeClr val="accent2"/>
                </a:solidFill>
              </a:rPr>
              <a:t>time to put the data back together </a:t>
            </a:r>
            <a:r>
              <a:rPr lang="en-US"/>
              <a:t>in a way that looks as if it were done by one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2514600"/>
            <a:ext cx="838200" cy="8823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64344" y="990601"/>
            <a:ext cx="4869656" cy="5305864"/>
          </a:xfrm>
        </p:spPr>
        <p:txBody>
          <a:bodyPr/>
          <a:lstStyle/>
          <a:p>
            <a:r>
              <a:rPr lang="en-US" dirty="0"/>
              <a:t>This “sea change” to multi-core parallelism means that the computing community has to rethink:</a:t>
            </a:r>
          </a:p>
          <a:p>
            <a:pPr marL="911225" lvl="1" indent="-457200">
              <a:buFont typeface="+mj-lt"/>
              <a:buAutoNum type="alphaLcParenR"/>
            </a:pPr>
            <a:r>
              <a:rPr lang="en-US" dirty="0"/>
              <a:t>Languages</a:t>
            </a:r>
          </a:p>
          <a:p>
            <a:pPr marL="911225" lvl="1" indent="-457200">
              <a:buFont typeface="+mj-lt"/>
              <a:buAutoNum type="alphaLcParenR"/>
            </a:pPr>
            <a:r>
              <a:rPr lang="en-US" dirty="0"/>
              <a:t>Architectures</a:t>
            </a:r>
          </a:p>
          <a:p>
            <a:pPr marL="911225" lvl="1" indent="-457200">
              <a:buFont typeface="+mj-lt"/>
              <a:buAutoNum type="alphaLcParenR"/>
            </a:pPr>
            <a:r>
              <a:rPr lang="en-US" dirty="0"/>
              <a:t>Algorithms</a:t>
            </a:r>
          </a:p>
          <a:p>
            <a:pPr marL="911225" lvl="1" indent="-457200">
              <a:buFont typeface="+mj-lt"/>
              <a:buAutoNum type="alphaLcParenR"/>
            </a:pPr>
            <a:r>
              <a:rPr lang="en-US" dirty="0"/>
              <a:t>Data Structures</a:t>
            </a:r>
          </a:p>
          <a:p>
            <a:pPr marL="911225" lvl="1" indent="-457200">
              <a:buFont typeface="+mj-lt"/>
              <a:buAutoNum type="alphaLcParenR"/>
            </a:pPr>
            <a:r>
              <a:rPr lang="en-US" dirty="0"/>
              <a:t>All of the above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7473" b="-7473"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Life in a multi-core world…</a:t>
            </a:r>
          </a:p>
        </p:txBody>
      </p:sp>
      <p:sp>
        <p:nvSpPr>
          <p:cNvPr id="8" name="Oval 7"/>
          <p:cNvSpPr/>
          <p:nvPr/>
        </p:nvSpPr>
        <p:spPr>
          <a:xfrm>
            <a:off x="4572000" y="5562600"/>
            <a:ext cx="3733800" cy="471948"/>
          </a:xfrm>
          <a:prstGeom prst="ellipse">
            <a:avLst/>
          </a:prstGeom>
          <a:solidFill>
            <a:schemeClr val="bg1">
              <a:alpha val="17000"/>
            </a:schemeClr>
          </a:solidFill>
          <a:ln>
            <a:noFill/>
          </a:ln>
          <a:effectLst>
            <a:softEdge rad="139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9" name="Picture 10"/>
          <p:cNvPicPr>
            <a:picLocks noChangeAspect="1"/>
          </p:cNvPicPr>
          <p:nvPr/>
        </p:nvPicPr>
        <p:blipFill>
          <a:blip r:embed="rId3"/>
          <a:srcRect l="7298" t="14340" r="10573" b="10814"/>
          <a:stretch>
            <a:fillRect/>
          </a:stretch>
        </p:blipFill>
        <p:spPr bwMode="auto">
          <a:xfrm>
            <a:off x="3048000" y="3124200"/>
            <a:ext cx="1143000" cy="1041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v="urn:schemas-microsoft-com:mac:vml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64344" y="990601"/>
            <a:ext cx="4107656" cy="5305864"/>
          </a:xfrm>
        </p:spPr>
        <p:txBody>
          <a:bodyPr/>
          <a:lstStyle/>
          <a:p>
            <a:r>
              <a:rPr lang="en-US"/>
              <a:t>What if two people were calling withdraw at the same time?</a:t>
            </a:r>
          </a:p>
          <a:p>
            <a:pPr lvl="1"/>
            <a:r>
              <a:rPr lang="en-US"/>
              <a:t>E.g., balance=100 and two withdraw 75 each</a:t>
            </a:r>
          </a:p>
          <a:p>
            <a:pPr lvl="1"/>
            <a:r>
              <a:rPr lang="en-US"/>
              <a:t>Can anyone see what the problem </a:t>
            </a:r>
            <a:r>
              <a:rPr lang="en-US" i="1"/>
              <a:t>could </a:t>
            </a:r>
            <a:r>
              <a:rPr lang="en-US"/>
              <a:t>be?</a:t>
            </a:r>
          </a:p>
          <a:p>
            <a:pPr lvl="1"/>
            <a:r>
              <a:rPr lang="en-US"/>
              <a:t>This is a </a:t>
            </a:r>
            <a:r>
              <a:rPr lang="en-US">
                <a:solidFill>
                  <a:srgbClr val="FFFF00"/>
                </a:solidFill>
              </a:rPr>
              <a:t>race condition</a:t>
            </a:r>
          </a:p>
          <a:p>
            <a:r>
              <a:rPr lang="en-US"/>
              <a:t>In most languages, this is a problem. </a:t>
            </a:r>
          </a:p>
          <a:p>
            <a:pPr lvl="1"/>
            <a:r>
              <a:rPr lang="en-US"/>
              <a:t>In Scratch, the system doesn’t let two of these run at once.</a:t>
            </a:r>
          </a:p>
        </p:txBody>
      </p:sp>
      <p:pic>
        <p:nvPicPr>
          <p:cNvPr id="8" name="Content Placeholder 7" descr="withdraw.gif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-54671" b="-54671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 parallel programming is hard!</a:t>
            </a:r>
          </a:p>
        </p:txBody>
      </p:sp>
      <p:sp>
        <p:nvSpPr>
          <p:cNvPr id="7" name="Rectangle 6"/>
          <p:cNvSpPr/>
          <p:nvPr/>
        </p:nvSpPr>
        <p:spPr>
          <a:xfrm>
            <a:off x="685800" y="0"/>
            <a:ext cx="8458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sz="2400" b="1">
                <a:solidFill>
                  <a:schemeClr val="tx1">
                    <a:lumMod val="75000"/>
                  </a:schemeClr>
                </a:solidFill>
                <a:latin typeface="Courier"/>
                <a:cs typeface="Courier"/>
              </a:rPr>
              <a:t>en.wikipedia.org/wiki/Concurrent_computing</a:t>
            </a:r>
          </a:p>
        </p:txBody>
      </p:sp>
      <p:sp>
        <p:nvSpPr>
          <p:cNvPr id="9" name="Oval 8"/>
          <p:cNvSpPr/>
          <p:nvPr/>
        </p:nvSpPr>
        <p:spPr>
          <a:xfrm>
            <a:off x="4572000" y="5181600"/>
            <a:ext cx="3733800" cy="471948"/>
          </a:xfrm>
          <a:prstGeom prst="ellipse">
            <a:avLst/>
          </a:prstGeom>
          <a:solidFill>
            <a:schemeClr val="bg1">
              <a:alpha val="17000"/>
            </a:schemeClr>
          </a:solidFill>
          <a:ln>
            <a:noFill/>
          </a:ln>
          <a:effectLst>
            <a:softEdge rad="139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64344" y="990601"/>
            <a:ext cx="4107656" cy="5305864"/>
          </a:xfrm>
        </p:spPr>
        <p:txBody>
          <a:bodyPr/>
          <a:lstStyle/>
          <a:p>
            <a:r>
              <a:rPr lang="en-US" dirty="0"/>
              <a:t>Two people need to draw a graph but there is only one pencil and one ruler.</a:t>
            </a:r>
          </a:p>
          <a:p>
            <a:pPr lvl="1"/>
            <a:r>
              <a:rPr lang="en-US" dirty="0"/>
              <a:t>One grabs the pencil</a:t>
            </a:r>
          </a:p>
          <a:p>
            <a:pPr lvl="1"/>
            <a:r>
              <a:rPr lang="en-US" dirty="0"/>
              <a:t>One grabs the ruler</a:t>
            </a:r>
          </a:p>
          <a:p>
            <a:pPr lvl="1"/>
            <a:r>
              <a:rPr lang="en-US" dirty="0"/>
              <a:t>Neither release what they hold, waiting for the other to release</a:t>
            </a:r>
          </a:p>
          <a:p>
            <a:r>
              <a:rPr lang="en-US" dirty="0" err="1">
                <a:solidFill>
                  <a:srgbClr val="FFFF00"/>
                </a:solidFill>
              </a:rPr>
              <a:t>Livelock</a:t>
            </a:r>
            <a:r>
              <a:rPr lang="en-US" dirty="0"/>
              <a:t> also possible</a:t>
            </a:r>
          </a:p>
          <a:p>
            <a:pPr lvl="1"/>
            <a:r>
              <a:rPr lang="en-US" dirty="0"/>
              <a:t>Movement, no </a:t>
            </a:r>
            <a:r>
              <a:rPr lang="en-US" dirty="0" smtClean="0"/>
              <a:t>progress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685800"/>
          </a:xfrm>
        </p:spPr>
        <p:txBody>
          <a:bodyPr/>
          <a:lstStyle/>
          <a:p>
            <a:r>
              <a:rPr lang="en-US" sz="3500"/>
              <a:t>Another concurrency problem … </a:t>
            </a:r>
            <a:r>
              <a:rPr lang="en-US" sz="3500">
                <a:solidFill>
                  <a:srgbClr val="FFFF00"/>
                </a:solidFill>
              </a:rPr>
              <a:t>deadlock</a:t>
            </a:r>
            <a:r>
              <a:rPr lang="en-US" sz="3500"/>
              <a:t>!</a:t>
            </a:r>
          </a:p>
        </p:txBody>
      </p:sp>
      <p:sp>
        <p:nvSpPr>
          <p:cNvPr id="7" name="Rectangle 6"/>
          <p:cNvSpPr/>
          <p:nvPr/>
        </p:nvSpPr>
        <p:spPr>
          <a:xfrm>
            <a:off x="685800" y="0"/>
            <a:ext cx="8458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sz="2400" b="1">
                <a:solidFill>
                  <a:schemeClr val="tx1">
                    <a:lumMod val="75000"/>
                  </a:schemeClr>
                </a:solidFill>
                <a:latin typeface="Courier"/>
                <a:cs typeface="Courier"/>
              </a:rPr>
              <a:t>en.wikipedia.org/wiki/Deadlock</a:t>
            </a:r>
          </a:p>
        </p:txBody>
      </p:sp>
      <p:sp>
        <p:nvSpPr>
          <p:cNvPr id="9" name="Oval 8"/>
          <p:cNvSpPr/>
          <p:nvPr/>
        </p:nvSpPr>
        <p:spPr>
          <a:xfrm>
            <a:off x="4572000" y="5029200"/>
            <a:ext cx="4038600" cy="471948"/>
          </a:xfrm>
          <a:prstGeom prst="ellipse">
            <a:avLst/>
          </a:prstGeom>
          <a:solidFill>
            <a:schemeClr val="bg1">
              <a:alpha val="17000"/>
            </a:schemeClr>
          </a:solidFill>
          <a:ln>
            <a:noFill/>
          </a:ln>
          <a:effectLst>
            <a:softEdge rad="1397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rcRect l="13438" t="11250" b="3750"/>
          <a:stretch>
            <a:fillRect/>
          </a:stretch>
        </p:blipFill>
        <p:spPr>
          <a:xfrm>
            <a:off x="4572001" y="2017237"/>
            <a:ext cx="4040840" cy="29759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“Sea change” of computing because of inability to cool CPUs means we’re now in multi-core world</a:t>
            </a:r>
          </a:p>
          <a:p>
            <a:r>
              <a:rPr lang="en-US"/>
              <a:t>This brave new world offers lots of potential for innovation by computing professionals, but challenges persist</a:t>
            </a:r>
          </a:p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-3357" r="-3357"/>
          <a:stretch>
            <a:fillRect/>
          </a:stretch>
        </p:blipFill>
        <p:spPr>
          <a:xfrm>
            <a:off x="4876800" y="1281547"/>
            <a:ext cx="3595688" cy="472397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/>
          <a:lstStyle/>
          <a:p>
            <a:r>
              <a:rPr lang="en-US" dirty="0" smtClean="0"/>
              <a:t>Concurrency: A Definition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381000" y="2590800"/>
            <a:ext cx="8305800" cy="1905000"/>
          </a:xfrm>
        </p:spPr>
        <p:txBody>
          <a:bodyPr/>
          <a:lstStyle/>
          <a:p>
            <a:pPr marL="68263" indent="0">
              <a:buNone/>
            </a:pPr>
            <a:r>
              <a:rPr lang="en-US" dirty="0" smtClean="0"/>
              <a:t>Concurrency: </a:t>
            </a:r>
            <a:r>
              <a:rPr lang="en-US" b="1" dirty="0" smtClean="0"/>
              <a:t>A </a:t>
            </a:r>
            <a:r>
              <a:rPr lang="en-US" dirty="0" smtClean="0"/>
              <a:t>property </a:t>
            </a:r>
            <a:r>
              <a:rPr lang="en-US" dirty="0"/>
              <a:t>of </a:t>
            </a:r>
            <a:r>
              <a:rPr lang="en-US" dirty="0" smtClean="0"/>
              <a:t>computer systems </a:t>
            </a:r>
            <a:r>
              <a:rPr lang="en-US" dirty="0"/>
              <a:t>in which several </a:t>
            </a:r>
            <a:r>
              <a:rPr lang="en-US" dirty="0">
                <a:hlinkClick r:id="rId2" tooltip="Computation"/>
              </a:rPr>
              <a:t>computations</a:t>
            </a:r>
            <a:r>
              <a:rPr lang="en-US" dirty="0"/>
              <a:t> are </a:t>
            </a:r>
            <a:r>
              <a:rPr lang="en-US" dirty="0" smtClean="0">
                <a:hlinkClick r:id="rId3" tooltip="Execution (computing)"/>
              </a:rPr>
              <a:t>executing</a:t>
            </a:r>
            <a:r>
              <a:rPr lang="en-US" dirty="0" smtClean="0"/>
              <a:t> simultaneously</a:t>
            </a:r>
            <a:r>
              <a:rPr lang="en-US" dirty="0"/>
              <a:t>, and potentially interacting with each other.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v="urn:schemas-microsoft-com:mac:vml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381000" y="1066800"/>
            <a:ext cx="7924800" cy="5305864"/>
          </a:xfrm>
        </p:spPr>
        <p:txBody>
          <a:bodyPr/>
          <a:lstStyle/>
          <a:p>
            <a:pPr marL="68263" indent="0">
              <a:buNone/>
            </a:pPr>
            <a:r>
              <a:rPr lang="en-US" dirty="0" smtClean="0"/>
              <a:t>Examples:</a:t>
            </a:r>
          </a:p>
          <a:p>
            <a:r>
              <a:rPr lang="en-US" dirty="0" smtClean="0"/>
              <a:t>Mouse cursor movement while Snap</a:t>
            </a:r>
            <a:r>
              <a:rPr lang="en-US" i="1" dirty="0" smtClean="0"/>
              <a:t>!</a:t>
            </a:r>
            <a:r>
              <a:rPr lang="en-US" dirty="0" smtClean="0"/>
              <a:t> </a:t>
            </a:r>
            <a:r>
              <a:rPr lang="en-US" dirty="0"/>
              <a:t>c</a:t>
            </a:r>
            <a:r>
              <a:rPr lang="en-US" dirty="0" smtClean="0"/>
              <a:t>alculates.</a:t>
            </a:r>
          </a:p>
          <a:p>
            <a:r>
              <a:rPr lang="en-US" dirty="0" smtClean="0"/>
              <a:t>Screen clock advances while typing in a text.</a:t>
            </a:r>
          </a:p>
          <a:p>
            <a:r>
              <a:rPr lang="en-US" dirty="0" smtClean="0"/>
              <a:t>Busy cursor spins while browser connects to server, waiting for response</a:t>
            </a:r>
          </a:p>
          <a:p>
            <a:r>
              <a:rPr lang="en-US" dirty="0" smtClean="0"/>
              <a:t>Walking while chewing gum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/>
          <a:lstStyle/>
          <a:p>
            <a:r>
              <a:rPr lang="en-US" dirty="0" smtClean="0"/>
              <a:t>Concurrency is Everywhere!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568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ctr">
              <a:buNone/>
            </a:pPr>
            <a:r>
              <a:rPr lang="en-US">
                <a:solidFill>
                  <a:srgbClr val="FFFF00"/>
                </a:solidFill>
              </a:rPr>
              <a:t>Intra-computer</a:t>
            </a:r>
          </a:p>
          <a:p>
            <a:r>
              <a:rPr lang="en-US"/>
              <a:t>Today’s lecture</a:t>
            </a:r>
          </a:p>
          <a:p>
            <a:r>
              <a:rPr lang="en-US"/>
              <a:t>Multiple computing “helpers” are cores </a:t>
            </a:r>
            <a:r>
              <a:rPr lang="en-US" u="sng"/>
              <a:t>within one machine</a:t>
            </a:r>
          </a:p>
          <a:p>
            <a:r>
              <a:rPr lang="en-US"/>
              <a:t>Aka “multi-core”</a:t>
            </a:r>
          </a:p>
          <a:p>
            <a:pPr lvl="1"/>
            <a:r>
              <a:rPr lang="en-US"/>
              <a:t>Although GPU parallism is also “intra-computer”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655344" y="990601"/>
            <a:ext cx="4260056" cy="5305864"/>
          </a:xfrm>
        </p:spPr>
        <p:txBody>
          <a:bodyPr/>
          <a:lstStyle/>
          <a:p>
            <a:pPr algn="ctr">
              <a:buNone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Inter-computer</a:t>
            </a:r>
          </a:p>
          <a:p>
            <a:r>
              <a:rPr lang="en-US" dirty="0" smtClean="0"/>
              <a:t>Future lecture</a:t>
            </a:r>
            <a:endParaRPr lang="en-US" dirty="0"/>
          </a:p>
          <a:p>
            <a:r>
              <a:rPr lang="en-US" dirty="0"/>
              <a:t>Multiple computing “helpers” are </a:t>
            </a:r>
            <a:r>
              <a:rPr lang="en-US" u="sng" dirty="0"/>
              <a:t>different machines</a:t>
            </a:r>
          </a:p>
          <a:p>
            <a:r>
              <a:rPr lang="en-US" dirty="0"/>
              <a:t>Aka “distributed computing”</a:t>
            </a:r>
          </a:p>
          <a:p>
            <a:pPr lvl="1"/>
            <a:r>
              <a:rPr lang="en-US" dirty="0"/>
              <a:t>Grid &amp; cluster computing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Concurrency &amp; </a:t>
            </a:r>
            <a:r>
              <a:rPr lang="en-US" dirty="0" smtClean="0"/>
              <a:t>Parallelism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6599" y="4953000"/>
            <a:ext cx="1978361" cy="1447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81200" y="4953000"/>
            <a:ext cx="1371600" cy="149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10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466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28600"/>
            <a:ext cx="8305800" cy="762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3600"/>
              <a:t>Anatomy: 5 components of any Computer</a:t>
            </a:r>
          </a:p>
        </p:txBody>
      </p:sp>
      <p:sp>
        <p:nvSpPr>
          <p:cNvPr id="1854467" name="Rectangle 3"/>
          <p:cNvSpPr>
            <a:spLocks noChangeArrowheads="1"/>
          </p:cNvSpPr>
          <p:nvPr/>
        </p:nvSpPr>
        <p:spPr bwMode="auto">
          <a:xfrm>
            <a:off x="3048000" y="2590800"/>
            <a:ext cx="5143500" cy="28194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1854479" name="Rectangle 15"/>
          <p:cNvSpPr>
            <a:spLocks noChangeArrowheads="1"/>
          </p:cNvSpPr>
          <p:nvPr/>
        </p:nvSpPr>
        <p:spPr bwMode="auto">
          <a:xfrm>
            <a:off x="5029200" y="3149600"/>
            <a:ext cx="1333500" cy="19558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1854480" name="Rectangle 16"/>
          <p:cNvSpPr>
            <a:spLocks noChangeArrowheads="1"/>
          </p:cNvSpPr>
          <p:nvPr/>
        </p:nvSpPr>
        <p:spPr bwMode="auto">
          <a:xfrm>
            <a:off x="6578600" y="3149600"/>
            <a:ext cx="1333500" cy="19558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20488" name="Rectangle 17"/>
          <p:cNvSpPr>
            <a:spLocks noChangeArrowheads="1"/>
          </p:cNvSpPr>
          <p:nvPr/>
        </p:nvSpPr>
        <p:spPr bwMode="auto">
          <a:xfrm>
            <a:off x="4800600" y="2641600"/>
            <a:ext cx="1911350" cy="482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63500" tIns="25400" rIns="63500" bIns="25400">
            <a:prstTxWarp prst="textNoShape">
              <a:avLst/>
            </a:prstTxWarp>
            <a:spAutoFit/>
          </a:bodyPr>
          <a:lstStyle/>
          <a:p>
            <a:pPr>
              <a:lnSpc>
                <a:spcPct val="85000"/>
              </a:lnSpc>
            </a:pPr>
            <a:r>
              <a:rPr lang="en-US" sz="3200" b="1">
                <a:solidFill>
                  <a:schemeClr val="tx1"/>
                </a:solidFill>
                <a:latin typeface="18 VAG Rounded Bold   07390" charset="0"/>
              </a:rPr>
              <a:t>Computer</a:t>
            </a:r>
          </a:p>
        </p:txBody>
      </p:sp>
      <p:sp>
        <p:nvSpPr>
          <p:cNvPr id="20493" name="Rectangle 22"/>
          <p:cNvSpPr>
            <a:spLocks noChangeArrowheads="1"/>
          </p:cNvSpPr>
          <p:nvPr/>
        </p:nvSpPr>
        <p:spPr bwMode="auto">
          <a:xfrm>
            <a:off x="5111750" y="3952983"/>
            <a:ext cx="1162050" cy="100001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lIns="63500" tIns="25400" rIns="63500" bIns="25400">
            <a:prstTxWarp prst="textNoShape">
              <a:avLst/>
            </a:prstTxWarp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1800" b="1">
                <a:solidFill>
                  <a:srgbClr val="FFFF00"/>
                </a:solidFill>
                <a:latin typeface="18 VAG Rounded Bold   07390" charset="0"/>
              </a:rPr>
              <a:t>Memory</a:t>
            </a:r>
          </a:p>
          <a:p>
            <a:pPr algn="ctr">
              <a:lnSpc>
                <a:spcPct val="85000"/>
              </a:lnSpc>
            </a:pPr>
            <a:endParaRPr lang="en-US" sz="1800" b="1">
              <a:solidFill>
                <a:schemeClr val="tx1"/>
              </a:solidFill>
              <a:latin typeface="18 VAG Rounded Bold   07390" charset="0"/>
            </a:endParaRPr>
          </a:p>
          <a:p>
            <a:pPr algn="ctr">
              <a:lnSpc>
                <a:spcPct val="85000"/>
              </a:lnSpc>
            </a:pPr>
            <a:endParaRPr lang="en-US" sz="1800" b="1">
              <a:solidFill>
                <a:schemeClr val="tx1"/>
              </a:solidFill>
              <a:latin typeface="18 VAG Rounded Bold   07390" charset="0"/>
            </a:endParaRPr>
          </a:p>
          <a:p>
            <a:pPr algn="ctr">
              <a:lnSpc>
                <a:spcPct val="85000"/>
              </a:lnSpc>
            </a:pPr>
            <a:endParaRPr lang="en-US" sz="1800" b="1">
              <a:solidFill>
                <a:schemeClr val="tx1"/>
              </a:solidFill>
              <a:latin typeface="18 VAG Rounded Bold   07390" charset="0"/>
            </a:endParaRPr>
          </a:p>
        </p:txBody>
      </p:sp>
      <p:sp>
        <p:nvSpPr>
          <p:cNvPr id="20494" name="Rectangle 23"/>
          <p:cNvSpPr>
            <a:spLocks noChangeArrowheads="1"/>
          </p:cNvSpPr>
          <p:nvPr/>
        </p:nvSpPr>
        <p:spPr bwMode="auto">
          <a:xfrm>
            <a:off x="6711950" y="3276600"/>
            <a:ext cx="1060450" cy="2936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63500" tIns="25400" rIns="63500" bIns="25400">
            <a:prstTxWarp prst="textNoShape">
              <a:avLst/>
            </a:prstTxWarp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1800" b="1">
                <a:solidFill>
                  <a:schemeClr val="tx1"/>
                </a:solidFill>
                <a:latin typeface="18 VAG Rounded Bold   07390" charset="0"/>
              </a:rPr>
              <a:t>Devices</a:t>
            </a:r>
          </a:p>
        </p:txBody>
      </p:sp>
      <p:sp>
        <p:nvSpPr>
          <p:cNvPr id="1854488" name="AutoShape 24"/>
          <p:cNvSpPr>
            <a:spLocks noChangeArrowheads="1"/>
          </p:cNvSpPr>
          <p:nvPr/>
        </p:nvSpPr>
        <p:spPr bwMode="auto">
          <a:xfrm>
            <a:off x="6705600" y="3683000"/>
            <a:ext cx="1079500" cy="596900"/>
          </a:xfrm>
          <a:prstGeom prst="roundRect">
            <a:avLst>
              <a:gd name="adj" fmla="val 12495"/>
            </a:avLst>
          </a:prstGeom>
          <a:solidFill>
            <a:schemeClr val="bg1"/>
          </a:solidFill>
          <a:ln w="12700">
            <a:solidFill>
              <a:schemeClr val="tx1"/>
            </a:solidFill>
            <a:round/>
            <a:headEnd/>
            <a:tailEnd/>
          </a:ln>
          <a:effectLst>
            <a:outerShdw blurRad="63500" dist="107763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1854489" name="AutoShape 25"/>
          <p:cNvSpPr>
            <a:spLocks noChangeArrowheads="1"/>
          </p:cNvSpPr>
          <p:nvPr/>
        </p:nvSpPr>
        <p:spPr bwMode="auto">
          <a:xfrm>
            <a:off x="6705600" y="4343400"/>
            <a:ext cx="1079500" cy="596900"/>
          </a:xfrm>
          <a:prstGeom prst="roundRect">
            <a:avLst>
              <a:gd name="adj" fmla="val 12495"/>
            </a:avLst>
          </a:prstGeom>
          <a:solidFill>
            <a:schemeClr val="bg1"/>
          </a:solidFill>
          <a:ln w="12700">
            <a:solidFill>
              <a:schemeClr val="tx1"/>
            </a:solidFill>
            <a:round/>
            <a:headEnd/>
            <a:tailEnd/>
          </a:ln>
          <a:effectLst>
            <a:outerShdw blurRad="63500" dist="107763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20497" name="Rectangle 26"/>
          <p:cNvSpPr>
            <a:spLocks noChangeArrowheads="1"/>
          </p:cNvSpPr>
          <p:nvPr/>
        </p:nvSpPr>
        <p:spPr bwMode="auto">
          <a:xfrm>
            <a:off x="6762750" y="3854450"/>
            <a:ext cx="966788" cy="2936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63500" tIns="25400" rIns="63500" bIns="25400">
            <a:prstTxWarp prst="textNoShape">
              <a:avLst/>
            </a:prstTxWarp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1800" b="1">
                <a:solidFill>
                  <a:srgbClr val="FFFF00"/>
                </a:solidFill>
                <a:latin typeface="18 VAG Rounded Bold   07390" charset="0"/>
              </a:rPr>
              <a:t>Input</a:t>
            </a:r>
          </a:p>
        </p:txBody>
      </p:sp>
      <p:sp>
        <p:nvSpPr>
          <p:cNvPr id="20498" name="Rectangle 27"/>
          <p:cNvSpPr>
            <a:spLocks noChangeArrowheads="1"/>
          </p:cNvSpPr>
          <p:nvPr/>
        </p:nvSpPr>
        <p:spPr bwMode="auto">
          <a:xfrm>
            <a:off x="6762750" y="4514850"/>
            <a:ext cx="971550" cy="29368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63500" tIns="25400" rIns="63500" bIns="25400">
            <a:prstTxWarp prst="textNoShape">
              <a:avLst/>
            </a:prstTxWarp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1800" b="1">
                <a:solidFill>
                  <a:srgbClr val="FFFF00"/>
                </a:solidFill>
                <a:latin typeface="18 VAG Rounded Bold   07390" charset="0"/>
              </a:rPr>
              <a:t>Output</a:t>
            </a:r>
          </a:p>
        </p:txBody>
      </p:sp>
      <p:sp>
        <p:nvSpPr>
          <p:cNvPr id="20505" name="AutoShape 36"/>
          <p:cNvSpPr>
            <a:spLocks noChangeArrowheads="1"/>
          </p:cNvSpPr>
          <p:nvPr/>
        </p:nvSpPr>
        <p:spPr bwMode="auto">
          <a:xfrm rot="-5400000">
            <a:off x="1338263" y="2776537"/>
            <a:ext cx="1576388" cy="1814514"/>
          </a:xfrm>
          <a:custGeom>
            <a:avLst/>
            <a:gdLst>
              <a:gd name="T0" fmla="*/ 1584161 w 21600"/>
              <a:gd name="T1" fmla="*/ 0 h 21600"/>
              <a:gd name="T2" fmla="*/ 1584161 w 21600"/>
              <a:gd name="T3" fmla="*/ 1192898 h 21600"/>
              <a:gd name="T4" fmla="*/ 339014 w 21600"/>
              <a:gd name="T5" fmla="*/ 2119313 h 21600"/>
              <a:gd name="T6" fmla="*/ 2262190 w 21600"/>
              <a:gd name="T7" fmla="*/ 596449 h 21600"/>
              <a:gd name="T8" fmla="*/ 3 60000 65536"/>
              <a:gd name="T9" fmla="*/ 1 60000 65536"/>
              <a:gd name="T10" fmla="*/ 1 60000 65536"/>
              <a:gd name="T11" fmla="*/ 0 60000 65536"/>
              <a:gd name="T12" fmla="*/ 12427 w 21600"/>
              <a:gd name="T13" fmla="*/ 2912 h 21600"/>
              <a:gd name="T14" fmla="*/ 18227 w 21600"/>
              <a:gd name="T15" fmla="*/ 9246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1600" y="6079"/>
                </a:moveTo>
                <a:lnTo>
                  <a:pt x="15126" y="0"/>
                </a:lnTo>
                <a:lnTo>
                  <a:pt x="15126" y="2912"/>
                </a:lnTo>
                <a:lnTo>
                  <a:pt x="12427" y="2912"/>
                </a:lnTo>
                <a:cubicBezTo>
                  <a:pt x="5564" y="2912"/>
                  <a:pt x="0" y="7052"/>
                  <a:pt x="0" y="12158"/>
                </a:cubicBezTo>
                <a:lnTo>
                  <a:pt x="0" y="21600"/>
                </a:lnTo>
                <a:lnTo>
                  <a:pt x="6474" y="21600"/>
                </a:lnTo>
                <a:lnTo>
                  <a:pt x="6474" y="12158"/>
                </a:lnTo>
                <a:cubicBezTo>
                  <a:pt x="6474" y="10550"/>
                  <a:pt x="9139" y="9246"/>
                  <a:pt x="12427" y="9246"/>
                </a:cubicBezTo>
                <a:lnTo>
                  <a:pt x="15126" y="9246"/>
                </a:lnTo>
                <a:lnTo>
                  <a:pt x="15126" y="12158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127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grpSp>
        <p:nvGrpSpPr>
          <p:cNvPr id="3" name="Group 27"/>
          <p:cNvGrpSpPr>
            <a:grpSpLocks/>
          </p:cNvGrpSpPr>
          <p:nvPr/>
        </p:nvGrpSpPr>
        <p:grpSpPr bwMode="auto">
          <a:xfrm>
            <a:off x="4572000" y="1143000"/>
            <a:ext cx="3782863" cy="1371600"/>
            <a:chOff x="4517728" y="1219201"/>
            <a:chExt cx="3782677" cy="1371738"/>
          </a:xfrm>
        </p:grpSpPr>
        <p:pic>
          <p:nvPicPr>
            <p:cNvPr id="26" name="Picture 28"/>
            <p:cNvPicPr>
              <a:picLocks noChangeAspect="1"/>
            </p:cNvPicPr>
            <p:nvPr/>
          </p:nvPicPr>
          <p:blipFill>
            <a:blip r:embed="rId3"/>
            <a:srcRect l="2480" t="2600" r="2411" b="3117"/>
            <a:stretch>
              <a:fillRect/>
            </a:stretch>
          </p:blipFill>
          <p:spPr bwMode="auto">
            <a:xfrm>
              <a:off x="7235627" y="1219201"/>
              <a:ext cx="1064778" cy="13717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" name="Rectangle 23"/>
            <p:cNvSpPr>
              <a:spLocks noChangeArrowheads="1"/>
            </p:cNvSpPr>
            <p:nvPr/>
          </p:nvSpPr>
          <p:spPr bwMode="auto">
            <a:xfrm>
              <a:off x="4517728" y="1295409"/>
              <a:ext cx="2683371" cy="120044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>
                <a:defRPr/>
              </a:pPr>
              <a:r>
                <a:rPr lang="en-US" sz="2400">
                  <a:solidFill>
                    <a:schemeClr val="tx1">
                      <a:lumMod val="75000"/>
                    </a:schemeClr>
                  </a:solidFill>
                  <a:latin typeface="18 VAG Rounded Thin   55390"/>
                  <a:cs typeface="Helvetica"/>
                </a:rPr>
                <a:t>John von Neumann</a:t>
              </a:r>
              <a:br>
                <a:rPr lang="en-US" sz="2400">
                  <a:solidFill>
                    <a:schemeClr val="tx1">
                      <a:lumMod val="75000"/>
                    </a:schemeClr>
                  </a:solidFill>
                  <a:latin typeface="18 VAG Rounded Thin   55390"/>
                  <a:cs typeface="Helvetica"/>
                </a:rPr>
              </a:br>
              <a:r>
                <a:rPr lang="en-US" sz="2400">
                  <a:solidFill>
                    <a:schemeClr val="tx1">
                      <a:lumMod val="75000"/>
                    </a:schemeClr>
                  </a:solidFill>
                  <a:latin typeface="18 VAG Rounded Thin   55390"/>
                  <a:cs typeface="Helvetica"/>
                </a:rPr>
                <a:t>invented this</a:t>
              </a:r>
            </a:p>
            <a:p>
              <a:pPr algn="r">
                <a:defRPr/>
              </a:pPr>
              <a:r>
                <a:rPr lang="en-US" sz="2400">
                  <a:solidFill>
                    <a:schemeClr val="tx1">
                      <a:lumMod val="75000"/>
                    </a:schemeClr>
                  </a:solidFill>
                  <a:latin typeface="18 VAG Rounded Thin   55390"/>
                  <a:cs typeface="Helvetica"/>
                </a:rPr>
                <a:t> architecture</a:t>
              </a:r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6800" y="1371600"/>
            <a:ext cx="1371600" cy="1498146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3352800" y="3137886"/>
            <a:ext cx="1460500" cy="1967514"/>
            <a:chOff x="2057400" y="2439386"/>
            <a:chExt cx="1460500" cy="1967514"/>
          </a:xfrm>
        </p:grpSpPr>
        <p:sp>
          <p:nvSpPr>
            <p:cNvPr id="33" name="Rectangle 13"/>
            <p:cNvSpPr>
              <a:spLocks noChangeArrowheads="1"/>
            </p:cNvSpPr>
            <p:nvPr/>
          </p:nvSpPr>
          <p:spPr bwMode="auto">
            <a:xfrm>
              <a:off x="2057400" y="2439386"/>
              <a:ext cx="1460500" cy="196751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107763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4" name="Rectangle 14"/>
            <p:cNvSpPr>
              <a:spLocks noChangeArrowheads="1"/>
            </p:cNvSpPr>
            <p:nvPr/>
          </p:nvSpPr>
          <p:spPr bwMode="auto">
            <a:xfrm>
              <a:off x="2095500" y="2525730"/>
              <a:ext cx="1395413" cy="29367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63500" tIns="25400" rIns="63500" bIns="25400">
              <a:prstTxWarp prst="textNoShape">
                <a:avLst/>
              </a:prstTxWarp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  <a:t> Processor </a:t>
              </a:r>
            </a:p>
          </p:txBody>
        </p:sp>
        <p:sp>
          <p:nvSpPr>
            <p:cNvPr id="35" name="AutoShape 18"/>
            <p:cNvSpPr>
              <a:spLocks noChangeArrowheads="1"/>
            </p:cNvSpPr>
            <p:nvPr/>
          </p:nvSpPr>
          <p:spPr bwMode="auto">
            <a:xfrm>
              <a:off x="2260600" y="2895600"/>
              <a:ext cx="1079500" cy="596900"/>
            </a:xfrm>
            <a:prstGeom prst="roundRect">
              <a:avLst>
                <a:gd name="adj" fmla="val 12495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>
              <a:outerShdw blurRad="63500" dist="107763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6" name="AutoShape 19"/>
            <p:cNvSpPr>
              <a:spLocks noChangeArrowheads="1"/>
            </p:cNvSpPr>
            <p:nvPr/>
          </p:nvSpPr>
          <p:spPr bwMode="auto">
            <a:xfrm>
              <a:off x="2260600" y="3657600"/>
              <a:ext cx="1079500" cy="596900"/>
            </a:xfrm>
            <a:prstGeom prst="roundRect">
              <a:avLst>
                <a:gd name="adj" fmla="val 12495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>
              <a:outerShdw blurRad="63500" dist="107763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en-US" sz="2000"/>
            </a:p>
          </p:txBody>
        </p:sp>
        <p:sp>
          <p:nvSpPr>
            <p:cNvPr id="37" name="Rectangle 20"/>
            <p:cNvSpPr>
              <a:spLocks noChangeArrowheads="1"/>
            </p:cNvSpPr>
            <p:nvPr/>
          </p:nvSpPr>
          <p:spPr bwMode="auto">
            <a:xfrm>
              <a:off x="2325688" y="2922588"/>
              <a:ext cx="989012" cy="52863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63500" tIns="25400" rIns="63500" bIns="25400">
              <a:prstTxWarp prst="textNoShape">
                <a:avLst/>
              </a:prstTxWarp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800" b="1">
                  <a:solidFill>
                    <a:srgbClr val="FFFF00"/>
                  </a:solidFill>
                  <a:latin typeface="18 VAG Rounded Bold   07390" charset="0"/>
                </a:rPr>
                <a:t>Control</a:t>
              </a:r>
            </a:p>
            <a:p>
              <a:pPr algn="ctr">
                <a:lnSpc>
                  <a:spcPct val="85000"/>
                </a:lnSpc>
              </a:pPr>
              <a:r>
                <a:rPr lang="en-US" sz="1800">
                  <a:solidFill>
                    <a:schemeClr val="tx1"/>
                  </a:solidFill>
                  <a:latin typeface="18 VAG Rounded Bold   07390" charset="0"/>
                </a:rPr>
                <a:t>(“brain”)</a:t>
              </a:r>
              <a:endParaRPr lang="en-US" sz="1800" b="1">
                <a:solidFill>
                  <a:schemeClr val="tx1"/>
                </a:solidFill>
                <a:latin typeface="18 VAG Rounded Bold   07390" charset="0"/>
              </a:endParaRPr>
            </a:p>
          </p:txBody>
        </p:sp>
        <p:sp>
          <p:nvSpPr>
            <p:cNvPr id="38" name="Rectangle 21"/>
            <p:cNvSpPr>
              <a:spLocks noChangeArrowheads="1"/>
            </p:cNvSpPr>
            <p:nvPr/>
          </p:nvSpPr>
          <p:spPr bwMode="auto">
            <a:xfrm>
              <a:off x="2243237" y="3733800"/>
              <a:ext cx="1128514" cy="52911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63500" tIns="25400" rIns="63500" bIns="25400">
              <a:prstTxWarp prst="textNoShape">
                <a:avLst/>
              </a:prstTxWarp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800" b="1">
                  <a:solidFill>
                    <a:srgbClr val="FFFF00"/>
                  </a:solidFill>
                  <a:latin typeface="18 VAG Rounded Bold   07390" charset="0"/>
                </a:rPr>
                <a:t>Datapath</a:t>
              </a:r>
              <a: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  <a:t/>
              </a:r>
              <a:b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</a:br>
              <a: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  <a:t>(“brawn”)</a:t>
              </a:r>
              <a:endParaRPr lang="en-US" sz="1800" b="1">
                <a:solidFill>
                  <a:srgbClr val="FFFF00"/>
                </a:solidFill>
                <a:latin typeface="18 VAG Rounded Bold   07390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76200" y="4038600"/>
            <a:ext cx="8077200" cy="2590800"/>
            <a:chOff x="76200" y="4038600"/>
            <a:chExt cx="8077200" cy="2590800"/>
          </a:xfrm>
        </p:grpSpPr>
        <p:grpSp>
          <p:nvGrpSpPr>
            <p:cNvPr id="2" name="Group 22"/>
            <p:cNvGrpSpPr/>
            <p:nvPr/>
          </p:nvGrpSpPr>
          <p:grpSpPr>
            <a:xfrm>
              <a:off x="838200" y="4724400"/>
              <a:ext cx="7315200" cy="1905000"/>
              <a:chOff x="838200" y="4724400"/>
              <a:chExt cx="7315200" cy="1905000"/>
            </a:xfrm>
          </p:grpSpPr>
          <p:sp>
            <p:nvSpPr>
              <p:cNvPr id="28" name="Rectangle 3"/>
              <p:cNvSpPr>
                <a:spLocks noChangeArrowheads="1"/>
              </p:cNvSpPr>
              <p:nvPr/>
            </p:nvSpPr>
            <p:spPr bwMode="auto">
              <a:xfrm>
                <a:off x="2667000" y="5590654"/>
                <a:ext cx="5486400" cy="1038746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wrap="square" lIns="63500" tIns="25400" rIns="63500" bIns="25400">
                <a:prstTxWarp prst="textNoShape">
                  <a:avLst/>
                </a:prstTxWarp>
                <a:spAutoFit/>
              </a:bodyPr>
              <a:lstStyle/>
              <a:p>
                <a:pPr algn="ctr">
                  <a:lnSpc>
                    <a:spcPct val="75000"/>
                  </a:lnSpc>
                  <a:spcBef>
                    <a:spcPct val="65000"/>
                  </a:spcBef>
                  <a:buSzPct val="100000"/>
                  <a:buFont typeface="Times" pitchFamily="100" charset="0"/>
                  <a:buNone/>
                </a:pPr>
                <a:r>
                  <a:rPr lang="en-US" sz="2800" b="1" dirty="0">
                    <a:solidFill>
                      <a:srgbClr val="FED46C"/>
                    </a:solidFill>
                    <a:latin typeface="18 VAG Rounded Light   02390"/>
                  </a:rPr>
                  <a:t>What causes the most headaches for SW and HW designers with multi-core computing?</a:t>
                </a:r>
              </a:p>
            </p:txBody>
          </p:sp>
          <p:sp>
            <p:nvSpPr>
              <p:cNvPr id="29" name="Rectangle 4"/>
              <p:cNvSpPr>
                <a:spLocks noChangeArrowheads="1"/>
              </p:cNvSpPr>
              <p:nvPr/>
            </p:nvSpPr>
            <p:spPr bwMode="auto">
              <a:xfrm>
                <a:off x="838200" y="4724400"/>
                <a:ext cx="2209800" cy="1752600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90487" tIns="44450" rIns="90487" bIns="44450">
                <a:prstTxWarp prst="textNoShape">
                  <a:avLst/>
                </a:prstTxWarp>
              </a:bodyPr>
              <a:lstStyle/>
              <a:p>
                <a:pPr marL="457200" indent="-457200" algn="l">
                  <a:lnSpc>
                    <a:spcPct val="85000"/>
                  </a:lnSpc>
                  <a:buSzPct val="100000"/>
                  <a:buFont typeface="Times" pitchFamily="100" charset="0"/>
                  <a:buAutoNum type="alphaLcParenR"/>
                </a:pPr>
                <a:r>
                  <a:rPr lang="en-US" sz="2400" b="1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18 VAG Rounded Light   02390"/>
                  </a:rPr>
                  <a:t>Control</a:t>
                </a:r>
              </a:p>
              <a:p>
                <a:pPr marL="457200" indent="-457200" algn="l">
                  <a:lnSpc>
                    <a:spcPct val="85000"/>
                  </a:lnSpc>
                  <a:buSzPct val="100000"/>
                  <a:buFont typeface="Times" pitchFamily="100" charset="0"/>
                  <a:buAutoNum type="alphaLcParenR"/>
                </a:pPr>
                <a:r>
                  <a:rPr lang="en-US" sz="2400" b="1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18 VAG Rounded Light   02390"/>
                  </a:rPr>
                  <a:t>Datapath</a:t>
                </a:r>
              </a:p>
              <a:p>
                <a:pPr marL="457200" indent="-457200" algn="l">
                  <a:lnSpc>
                    <a:spcPct val="85000"/>
                  </a:lnSpc>
                  <a:buSzPct val="100000"/>
                  <a:buFont typeface="Times" pitchFamily="100" charset="0"/>
                  <a:buAutoNum type="alphaLcParenR"/>
                </a:pPr>
                <a:r>
                  <a:rPr lang="en-US" sz="2400" b="1" dirty="0" err="1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18 VAG Rounded Light   02390"/>
                  </a:rPr>
                  <a:t>M</a:t>
                </a:r>
                <a:r>
                  <a:rPr lang="en-US" sz="2400" b="1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18 VAG Rounded Light   02390"/>
                  </a:rPr>
                  <a:t>emory</a:t>
                </a:r>
              </a:p>
              <a:p>
                <a:pPr marL="457200" indent="-457200" algn="l">
                  <a:lnSpc>
                    <a:spcPct val="85000"/>
                  </a:lnSpc>
                  <a:buSzPct val="100000"/>
                  <a:buFont typeface="Times" pitchFamily="100" charset="0"/>
                  <a:buAutoNum type="alphaLcParenR"/>
                </a:pPr>
                <a:r>
                  <a:rPr lang="en-US" sz="2400" b="1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18 VAG Rounded Light   02390"/>
                  </a:rPr>
                  <a:t>Input</a:t>
                </a:r>
              </a:p>
              <a:p>
                <a:pPr marL="457200" indent="-457200" algn="l">
                  <a:lnSpc>
                    <a:spcPct val="85000"/>
                  </a:lnSpc>
                  <a:buSzPct val="100000"/>
                  <a:buFont typeface="Times" pitchFamily="100" charset="0"/>
                  <a:buAutoNum type="alphaLcParenR"/>
                </a:pPr>
                <a:r>
                  <a:rPr lang="en-US" sz="2400" b="1" dirty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18 VAG Rounded Light   02390"/>
                  </a:rPr>
                  <a:t>Output</a:t>
                </a:r>
              </a:p>
            </p:txBody>
          </p:sp>
        </p:grpSp>
        <p:pic>
          <p:nvPicPr>
            <p:cNvPr id="39" name="Picture 10"/>
            <p:cNvPicPr>
              <a:picLocks noChangeAspect="1"/>
            </p:cNvPicPr>
            <p:nvPr/>
          </p:nvPicPr>
          <p:blipFill>
            <a:blip r:embed="rId5"/>
            <a:srcRect l="7298" t="14340" r="10573" b="10814"/>
            <a:stretch>
              <a:fillRect/>
            </a:stretch>
          </p:blipFill>
          <p:spPr bwMode="auto">
            <a:xfrm>
              <a:off x="76200" y="4038600"/>
              <a:ext cx="1143000" cy="10417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ransition xmlns:p14="http://schemas.microsoft.com/office/powerpoint/2010/main" spd="slow" advClick="0" advTm="0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1"/>
          <p:cNvGrpSpPr/>
          <p:nvPr/>
        </p:nvGrpSpPr>
        <p:grpSpPr>
          <a:xfrm>
            <a:off x="3352800" y="3137886"/>
            <a:ext cx="1460500" cy="1967514"/>
            <a:chOff x="2057400" y="2439386"/>
            <a:chExt cx="1460500" cy="1967514"/>
          </a:xfrm>
        </p:grpSpPr>
        <p:sp>
          <p:nvSpPr>
            <p:cNvPr id="33" name="Rectangle 13"/>
            <p:cNvSpPr>
              <a:spLocks noChangeArrowheads="1"/>
            </p:cNvSpPr>
            <p:nvPr/>
          </p:nvSpPr>
          <p:spPr bwMode="auto">
            <a:xfrm>
              <a:off x="2057400" y="2439386"/>
              <a:ext cx="1460500" cy="196751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107763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4" name="Rectangle 14"/>
            <p:cNvSpPr>
              <a:spLocks noChangeArrowheads="1"/>
            </p:cNvSpPr>
            <p:nvPr/>
          </p:nvSpPr>
          <p:spPr bwMode="auto">
            <a:xfrm>
              <a:off x="2095500" y="2525730"/>
              <a:ext cx="1395413" cy="29367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63500" tIns="25400" rIns="63500" bIns="25400">
              <a:prstTxWarp prst="textNoShape">
                <a:avLst/>
              </a:prstTxWarp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  <a:t> Processor </a:t>
              </a:r>
            </a:p>
          </p:txBody>
        </p:sp>
        <p:sp>
          <p:nvSpPr>
            <p:cNvPr id="35" name="AutoShape 18"/>
            <p:cNvSpPr>
              <a:spLocks noChangeArrowheads="1"/>
            </p:cNvSpPr>
            <p:nvPr/>
          </p:nvSpPr>
          <p:spPr bwMode="auto">
            <a:xfrm>
              <a:off x="2260600" y="2895600"/>
              <a:ext cx="1079500" cy="596900"/>
            </a:xfrm>
            <a:prstGeom prst="roundRect">
              <a:avLst>
                <a:gd name="adj" fmla="val 12495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>
              <a:outerShdw blurRad="63500" dist="107763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36" name="AutoShape 19"/>
            <p:cNvSpPr>
              <a:spLocks noChangeArrowheads="1"/>
            </p:cNvSpPr>
            <p:nvPr/>
          </p:nvSpPr>
          <p:spPr bwMode="auto">
            <a:xfrm>
              <a:off x="2260600" y="3657600"/>
              <a:ext cx="1079500" cy="596900"/>
            </a:xfrm>
            <a:prstGeom prst="roundRect">
              <a:avLst>
                <a:gd name="adj" fmla="val 12495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>
              <a:outerShdw blurRad="63500" dist="107763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en-US" sz="2000"/>
            </a:p>
          </p:txBody>
        </p:sp>
        <p:sp>
          <p:nvSpPr>
            <p:cNvPr id="37" name="Rectangle 20"/>
            <p:cNvSpPr>
              <a:spLocks noChangeArrowheads="1"/>
            </p:cNvSpPr>
            <p:nvPr/>
          </p:nvSpPr>
          <p:spPr bwMode="auto">
            <a:xfrm>
              <a:off x="2325688" y="2922588"/>
              <a:ext cx="989012" cy="52863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63500" tIns="25400" rIns="63500" bIns="25400">
              <a:prstTxWarp prst="textNoShape">
                <a:avLst/>
              </a:prstTxWarp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800" b="1">
                  <a:solidFill>
                    <a:srgbClr val="FFFF00"/>
                  </a:solidFill>
                  <a:latin typeface="18 VAG Rounded Bold   07390" charset="0"/>
                </a:rPr>
                <a:t>Control</a:t>
              </a:r>
            </a:p>
            <a:p>
              <a:pPr algn="ctr">
                <a:lnSpc>
                  <a:spcPct val="85000"/>
                </a:lnSpc>
              </a:pPr>
              <a:r>
                <a:rPr lang="en-US" sz="1800">
                  <a:solidFill>
                    <a:schemeClr val="tx1"/>
                  </a:solidFill>
                  <a:latin typeface="18 VAG Rounded Bold   07390" charset="0"/>
                </a:rPr>
                <a:t>(“brain”)</a:t>
              </a:r>
              <a:endParaRPr lang="en-US" sz="1800" b="1">
                <a:solidFill>
                  <a:schemeClr val="tx1"/>
                </a:solidFill>
                <a:latin typeface="18 VAG Rounded Bold   07390" charset="0"/>
              </a:endParaRPr>
            </a:p>
          </p:txBody>
        </p:sp>
        <p:sp>
          <p:nvSpPr>
            <p:cNvPr id="38" name="Rectangle 21"/>
            <p:cNvSpPr>
              <a:spLocks noChangeArrowheads="1"/>
            </p:cNvSpPr>
            <p:nvPr/>
          </p:nvSpPr>
          <p:spPr bwMode="auto">
            <a:xfrm>
              <a:off x="2243237" y="3733800"/>
              <a:ext cx="1128514" cy="52911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63500" tIns="25400" rIns="63500" bIns="25400">
              <a:prstTxWarp prst="textNoShape">
                <a:avLst/>
              </a:prstTxWarp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800" b="1">
                  <a:solidFill>
                    <a:srgbClr val="FFFF00"/>
                  </a:solidFill>
                  <a:latin typeface="18 VAG Rounded Bold   07390" charset="0"/>
                </a:rPr>
                <a:t>Datapath</a:t>
              </a:r>
              <a: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  <a:t/>
              </a:r>
              <a:b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</a:br>
              <a: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  <a:t>(“brawn”)</a:t>
              </a:r>
              <a:endParaRPr lang="en-US" sz="1800" b="1">
                <a:solidFill>
                  <a:srgbClr val="FFFF00"/>
                </a:solidFill>
                <a:latin typeface="18 VAG Rounded Bold   07390" charset="0"/>
              </a:endParaRPr>
            </a:p>
          </p:txBody>
        </p:sp>
      </p:grpSp>
      <p:sp>
        <p:nvSpPr>
          <p:cNvPr id="45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1" y="228600"/>
            <a:ext cx="8229600" cy="762000"/>
          </a:xfrm>
        </p:spPr>
        <p:txBody>
          <a:bodyPr/>
          <a:lstStyle/>
          <a:p>
            <a:r>
              <a:rPr lang="en-US"/>
              <a:t>But what is INSIDE a Processor?</a:t>
            </a:r>
          </a:p>
        </p:txBody>
      </p:sp>
    </p:spTree>
  </p:cSld>
  <p:clrMapOvr>
    <a:masterClrMapping/>
  </p:clrMapOvr>
  <p:transition xmlns:p14="http://schemas.microsoft.com/office/powerpoint/2010/main" spd="slow" advClick="0" advTm="0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1951E-6 1.46691E-6 L -0.23329 -0.27765 " pathEditMode="relative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 descr="T_CHIP"/>
          <p:cNvPicPr>
            <a:picLocks noChangeAspect="1" noChangeArrowheads="1"/>
          </p:cNvPicPr>
          <p:nvPr/>
        </p:nvPicPr>
        <p:blipFill>
          <a:blip r:embed="rId3"/>
          <a:srcRect r="51786"/>
          <a:stretch>
            <a:fillRect/>
          </a:stretch>
        </p:blipFill>
        <p:spPr bwMode="auto">
          <a:xfrm>
            <a:off x="1143000" y="3276600"/>
            <a:ext cx="2057400" cy="1003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19" name="Rectangle 3"/>
          <p:cNvSpPr>
            <a:spLocks noGrp="1" noChangeArrowheads="1"/>
          </p:cNvSpPr>
          <p:nvPr>
            <p:ph type="title"/>
          </p:nvPr>
        </p:nvSpPr>
        <p:spPr>
          <a:xfrm>
            <a:off x="457201" y="228600"/>
            <a:ext cx="8229600" cy="762000"/>
          </a:xfrm>
        </p:spPr>
        <p:txBody>
          <a:bodyPr/>
          <a:lstStyle/>
          <a:p>
            <a:r>
              <a:rPr lang="en-US"/>
              <a:t>But what is INSIDE a Processor?</a:t>
            </a:r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body" sz="half" idx="2"/>
          </p:nvPr>
        </p:nvSpPr>
        <p:spPr>
          <a:xfrm>
            <a:off x="3733800" y="1166812"/>
            <a:ext cx="5257800" cy="3100388"/>
          </a:xfrm>
          <a:noFill/>
          <a:ln>
            <a:noFill/>
          </a:ln>
        </p:spPr>
        <p:txBody>
          <a:bodyPr tIns="118872"/>
          <a:lstStyle/>
          <a:p>
            <a:pPr marL="342900" indent="-342900">
              <a:buFont typeface="Arial"/>
              <a:buChar char="•"/>
            </a:pPr>
            <a:r>
              <a:rPr lang="en-US" sz="2000"/>
              <a:t>Primarily Crystalline Silicon</a:t>
            </a:r>
          </a:p>
          <a:p>
            <a:pPr marL="342900" indent="-342900">
              <a:buFont typeface="Arial"/>
              <a:buChar char="•"/>
            </a:pPr>
            <a:r>
              <a:rPr lang="en-US" sz="2000"/>
              <a:t>1 mm – 25 mm on a side</a:t>
            </a:r>
          </a:p>
          <a:p>
            <a:pPr marL="342900" indent="-342900">
              <a:buFont typeface="Arial"/>
              <a:buChar char="•"/>
            </a:pPr>
            <a:r>
              <a:rPr lang="en-US" sz="2000"/>
              <a:t>2009 “feature size” (aka process)</a:t>
            </a:r>
            <a:br>
              <a:rPr lang="en-US" sz="2000"/>
            </a:br>
            <a:r>
              <a:rPr lang="en-US" sz="2000"/>
              <a:t>~ 45 nm = 45 x 10</a:t>
            </a:r>
            <a:r>
              <a:rPr lang="en-US" sz="2000" baseline="30000"/>
              <a:t>-9 </a:t>
            </a:r>
            <a:r>
              <a:rPr lang="en-US" sz="2000"/>
              <a:t>m</a:t>
            </a:r>
            <a:br>
              <a:rPr lang="en-US" sz="2000"/>
            </a:br>
            <a:r>
              <a:rPr lang="en-US" sz="2000"/>
              <a:t>(then 32, 22, and 16 [by yr 2013]) </a:t>
            </a: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chemeClr val="accent1"/>
                </a:solidFill>
              </a:rPr>
              <a:t>100 - 1000M transistors</a:t>
            </a:r>
          </a:p>
          <a:p>
            <a:pPr marL="342900" indent="-342900">
              <a:buFont typeface="Arial"/>
              <a:buChar char="•"/>
            </a:pPr>
            <a:r>
              <a:rPr lang="en-US" sz="2000"/>
              <a:t>3 - 10 conductive layers</a:t>
            </a:r>
          </a:p>
          <a:p>
            <a:pPr marL="342900" indent="-342900">
              <a:buFont typeface="Arial"/>
              <a:buChar char="•"/>
            </a:pPr>
            <a:r>
              <a:rPr lang="en-US" sz="2000"/>
              <a:t> “CMOS” (complementary metal oxide semiconductor) - most common</a:t>
            </a:r>
          </a:p>
        </p:txBody>
      </p:sp>
      <p:sp>
        <p:nvSpPr>
          <p:cNvPr id="34821" name="Rectangle 5"/>
          <p:cNvSpPr>
            <a:spLocks noChangeArrowheads="1"/>
          </p:cNvSpPr>
          <p:nvPr/>
        </p:nvSpPr>
        <p:spPr bwMode="auto">
          <a:xfrm>
            <a:off x="3733800" y="4648200"/>
            <a:ext cx="51816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137160">
            <a:prstTxWarp prst="textNoShape">
              <a:avLst/>
            </a:prstTxWarp>
          </a:bodyPr>
          <a:lstStyle/>
          <a:p>
            <a:pPr marL="203200" indent="-203200" algn="l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Char char="•"/>
            </a:pPr>
            <a:r>
              <a:rPr lang="en-US" sz="2000" b="1">
                <a:solidFill>
                  <a:schemeClr val="tx1"/>
                </a:solidFill>
                <a:latin typeface="18 VAG Rounded Thin   55390"/>
              </a:rPr>
              <a:t>Package provides:</a:t>
            </a:r>
          </a:p>
          <a:p>
            <a:pPr marL="685800" lvl="1" indent="-190500" algn="l">
              <a:lnSpc>
                <a:spcPct val="85000"/>
              </a:lnSpc>
              <a:spcBef>
                <a:spcPct val="40000"/>
              </a:spcBef>
              <a:buSzPct val="100000"/>
              <a:buFontTx/>
              <a:buChar char="•"/>
            </a:pPr>
            <a:r>
              <a:rPr lang="en-US" sz="1800" b="1">
                <a:solidFill>
                  <a:schemeClr val="tx1"/>
                </a:solidFill>
                <a:latin typeface="18 VAG Rounded Thin   55390"/>
                <a:ea typeface="ＭＳ Ｐゴシック" charset="-128"/>
                <a:cs typeface="ＭＳ Ｐゴシック" charset="-128"/>
              </a:rPr>
              <a:t>spreading of chip-level signal paths to board-level                  </a:t>
            </a:r>
          </a:p>
          <a:p>
            <a:pPr marL="685800" lvl="1" indent="-190500" algn="l">
              <a:lnSpc>
                <a:spcPct val="85000"/>
              </a:lnSpc>
              <a:spcBef>
                <a:spcPct val="40000"/>
              </a:spcBef>
              <a:buSzPct val="100000"/>
              <a:buFontTx/>
              <a:buChar char="•"/>
            </a:pPr>
            <a:r>
              <a:rPr lang="en-US" sz="1800" b="1">
                <a:solidFill>
                  <a:schemeClr val="tx1"/>
                </a:solidFill>
                <a:latin typeface="18 VAG Rounded Thin   55390"/>
                <a:ea typeface="ＭＳ Ｐゴシック" charset="-128"/>
                <a:cs typeface="ＭＳ Ｐゴシック" charset="-128"/>
              </a:rPr>
              <a:t>heat dissipation. </a:t>
            </a:r>
          </a:p>
          <a:p>
            <a:pPr marL="203200" indent="-203200" algn="l">
              <a:lnSpc>
                <a:spcPct val="75000"/>
              </a:lnSpc>
              <a:spcBef>
                <a:spcPct val="65000"/>
              </a:spcBef>
              <a:buSzPct val="100000"/>
              <a:buFont typeface="Times" charset="0"/>
              <a:buChar char="•"/>
            </a:pPr>
            <a:r>
              <a:rPr lang="en-US" sz="2000" b="1">
                <a:solidFill>
                  <a:schemeClr val="tx1"/>
                </a:solidFill>
                <a:latin typeface="18 VAG Rounded Thin   55390"/>
              </a:rPr>
              <a:t>Ceramic or plastic with gold wires. </a:t>
            </a:r>
            <a:endParaRPr lang="en-US" sz="1800" b="1">
              <a:solidFill>
                <a:schemeClr val="tx1"/>
              </a:solidFill>
              <a:latin typeface="18 VAG Rounded Thin   55390"/>
            </a:endParaRPr>
          </a:p>
        </p:txBody>
      </p:sp>
      <p:sp>
        <p:nvSpPr>
          <p:cNvPr id="34822" name="Text Box 7"/>
          <p:cNvSpPr txBox="1">
            <a:spLocks noChangeArrowheads="1"/>
          </p:cNvSpPr>
          <p:nvPr/>
        </p:nvSpPr>
        <p:spPr bwMode="auto">
          <a:xfrm>
            <a:off x="914400" y="6091535"/>
            <a:ext cx="236475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>
                <a:solidFill>
                  <a:schemeClr val="tx1"/>
                </a:solidFill>
                <a:latin typeface="18 VAG Rounded Bold   07390"/>
              </a:rPr>
              <a:t>Chip in Package</a:t>
            </a:r>
          </a:p>
        </p:txBody>
      </p:sp>
      <p:pic>
        <p:nvPicPr>
          <p:cNvPr id="34823" name="Picture 8" descr="t_packag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9125" y="4822825"/>
            <a:ext cx="2962275" cy="143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24" name="Text Box 11"/>
          <p:cNvSpPr txBox="1">
            <a:spLocks noChangeArrowheads="1"/>
          </p:cNvSpPr>
          <p:nvPr/>
        </p:nvSpPr>
        <p:spPr bwMode="auto">
          <a:xfrm>
            <a:off x="762000" y="4186535"/>
            <a:ext cx="268688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>
                <a:solidFill>
                  <a:schemeClr val="tx1"/>
                </a:solidFill>
                <a:latin typeface="18 VAG Rounded Bold   07390"/>
              </a:rPr>
              <a:t>Bare Processor Die</a:t>
            </a:r>
          </a:p>
        </p:txBody>
      </p:sp>
      <p:grpSp>
        <p:nvGrpSpPr>
          <p:cNvPr id="2" name="Group 14"/>
          <p:cNvGrpSpPr/>
          <p:nvPr/>
        </p:nvGrpSpPr>
        <p:grpSpPr>
          <a:xfrm>
            <a:off x="1219200" y="1219200"/>
            <a:ext cx="1460500" cy="1967514"/>
            <a:chOff x="2057400" y="2439386"/>
            <a:chExt cx="1460500" cy="1967514"/>
          </a:xfrm>
        </p:grpSpPr>
        <p:sp>
          <p:nvSpPr>
            <p:cNvPr id="9" name="Rectangle 13"/>
            <p:cNvSpPr>
              <a:spLocks noChangeArrowheads="1"/>
            </p:cNvSpPr>
            <p:nvPr/>
          </p:nvSpPr>
          <p:spPr bwMode="auto">
            <a:xfrm>
              <a:off x="2057400" y="2439386"/>
              <a:ext cx="1460500" cy="196751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>
              <a:outerShdw blurRad="63500" dist="107763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" name="Rectangle 14"/>
            <p:cNvSpPr>
              <a:spLocks noChangeArrowheads="1"/>
            </p:cNvSpPr>
            <p:nvPr/>
          </p:nvSpPr>
          <p:spPr bwMode="auto">
            <a:xfrm>
              <a:off x="2095500" y="2525730"/>
              <a:ext cx="1395413" cy="29367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lIns="63500" tIns="25400" rIns="63500" bIns="25400">
              <a:prstTxWarp prst="textNoShape">
                <a:avLst/>
              </a:prstTxWarp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  <a:t> Processor </a:t>
              </a:r>
            </a:p>
          </p:txBody>
        </p:sp>
        <p:sp>
          <p:nvSpPr>
            <p:cNvPr id="11" name="AutoShape 18"/>
            <p:cNvSpPr>
              <a:spLocks noChangeArrowheads="1"/>
            </p:cNvSpPr>
            <p:nvPr/>
          </p:nvSpPr>
          <p:spPr bwMode="auto">
            <a:xfrm>
              <a:off x="2260600" y="2895600"/>
              <a:ext cx="1079500" cy="596900"/>
            </a:xfrm>
            <a:prstGeom prst="roundRect">
              <a:avLst>
                <a:gd name="adj" fmla="val 12495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>
              <a:outerShdw blurRad="63500" dist="107763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2" name="AutoShape 19"/>
            <p:cNvSpPr>
              <a:spLocks noChangeArrowheads="1"/>
            </p:cNvSpPr>
            <p:nvPr/>
          </p:nvSpPr>
          <p:spPr bwMode="auto">
            <a:xfrm>
              <a:off x="2260600" y="3657600"/>
              <a:ext cx="1079500" cy="596900"/>
            </a:xfrm>
            <a:prstGeom prst="roundRect">
              <a:avLst>
                <a:gd name="adj" fmla="val 12495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>
              <a:outerShdw blurRad="63500" dist="107763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>
                <a:defRPr/>
              </a:pPr>
              <a:endParaRPr lang="en-US" sz="2000"/>
            </a:p>
          </p:txBody>
        </p:sp>
        <p:sp>
          <p:nvSpPr>
            <p:cNvPr id="13" name="Rectangle 20"/>
            <p:cNvSpPr>
              <a:spLocks noChangeArrowheads="1"/>
            </p:cNvSpPr>
            <p:nvPr/>
          </p:nvSpPr>
          <p:spPr bwMode="auto">
            <a:xfrm>
              <a:off x="2325688" y="2922588"/>
              <a:ext cx="989012" cy="52863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63500" tIns="25400" rIns="63500" bIns="25400">
              <a:prstTxWarp prst="textNoShape">
                <a:avLst/>
              </a:prstTxWarp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800" b="1">
                  <a:solidFill>
                    <a:srgbClr val="FFFF00"/>
                  </a:solidFill>
                  <a:latin typeface="18 VAG Rounded Bold   07390" charset="0"/>
                </a:rPr>
                <a:t>Control</a:t>
              </a:r>
            </a:p>
            <a:p>
              <a:pPr algn="ctr">
                <a:lnSpc>
                  <a:spcPct val="85000"/>
                </a:lnSpc>
              </a:pPr>
              <a:r>
                <a:rPr lang="en-US" sz="1800">
                  <a:solidFill>
                    <a:schemeClr val="tx1"/>
                  </a:solidFill>
                  <a:latin typeface="18 VAG Rounded Bold   07390" charset="0"/>
                </a:rPr>
                <a:t>(“brain”)</a:t>
              </a:r>
              <a:endParaRPr lang="en-US" sz="1800" b="1">
                <a:solidFill>
                  <a:schemeClr val="tx1"/>
                </a:solidFill>
                <a:latin typeface="18 VAG Rounded Bold   07390" charset="0"/>
              </a:endParaRPr>
            </a:p>
          </p:txBody>
        </p:sp>
        <p:sp>
          <p:nvSpPr>
            <p:cNvPr id="14" name="Rectangle 21"/>
            <p:cNvSpPr>
              <a:spLocks noChangeArrowheads="1"/>
            </p:cNvSpPr>
            <p:nvPr/>
          </p:nvSpPr>
          <p:spPr bwMode="auto">
            <a:xfrm>
              <a:off x="2243237" y="3733800"/>
              <a:ext cx="1128514" cy="52911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lIns="63500" tIns="25400" rIns="63500" bIns="25400">
              <a:prstTxWarp prst="textNoShape">
                <a:avLst/>
              </a:prstTxWarp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1800" b="1">
                  <a:solidFill>
                    <a:srgbClr val="FFFF00"/>
                  </a:solidFill>
                  <a:latin typeface="18 VAG Rounded Bold   07390" charset="0"/>
                </a:rPr>
                <a:t>Datapath</a:t>
              </a:r>
              <a: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  <a:t/>
              </a:r>
              <a:b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</a:br>
              <a:r>
                <a:rPr lang="en-US" sz="1800" b="1">
                  <a:solidFill>
                    <a:schemeClr val="tx1"/>
                  </a:solidFill>
                  <a:latin typeface="18 VAG Rounded Bold   07390" charset="0"/>
                </a:rPr>
                <a:t>(“brawn”)</a:t>
              </a:r>
              <a:endParaRPr lang="en-US" sz="1800" b="1">
                <a:solidFill>
                  <a:srgbClr val="FFFF00"/>
                </a:solidFill>
                <a:latin typeface="18 VAG Rounded Bold   07390" charset="0"/>
              </a:endParaRPr>
            </a:p>
          </p:txBody>
        </p:sp>
      </p:grpSp>
      <p:sp>
        <p:nvSpPr>
          <p:cNvPr id="16" name="Curved Right Arrow 15"/>
          <p:cNvSpPr/>
          <p:nvPr/>
        </p:nvSpPr>
        <p:spPr>
          <a:xfrm>
            <a:off x="304800" y="2438400"/>
            <a:ext cx="914400" cy="1600200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advClick="0" advTm="0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 wrap="square" lIns="90487" tIns="44450" rIns="90487" bIns="44450" anchor="ctr"/>
          <a:lstStyle/>
          <a:p>
            <a:pPr>
              <a:lnSpc>
                <a:spcPct val="107000"/>
              </a:lnSpc>
            </a:pPr>
            <a:r>
              <a:rPr lang="en-US"/>
              <a:t>Moore’s Law</a:t>
            </a:r>
          </a:p>
        </p:txBody>
      </p:sp>
      <p:sp>
        <p:nvSpPr>
          <p:cNvPr id="38915" name="Rectangle 6"/>
          <p:cNvSpPr>
            <a:spLocks noChangeArrowheads="1"/>
          </p:cNvSpPr>
          <p:nvPr/>
        </p:nvSpPr>
        <p:spPr bwMode="auto">
          <a:xfrm>
            <a:off x="914400" y="1066800"/>
            <a:ext cx="6019800" cy="4591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chemeClr val="tx1"/>
                </a:solidFill>
                <a:latin typeface="18 VAG Rounded Thin   55390"/>
                <a:ea typeface="Helvetica" charset="0"/>
                <a:cs typeface="Helvetica" charset="0"/>
              </a:rPr>
              <a:t>Predicts: 2X Transistors / chip every 2 years</a:t>
            </a:r>
            <a:endParaRPr lang="en-US" sz="1800" b="1">
              <a:solidFill>
                <a:schemeClr val="tx1"/>
              </a:solidFill>
              <a:latin typeface="18 VAG Rounded Thin   55390"/>
              <a:ea typeface="Helvetica" charset="0"/>
              <a:cs typeface="Helvetica" charset="0"/>
            </a:endParaRPr>
          </a:p>
        </p:txBody>
      </p:sp>
      <p:pic>
        <p:nvPicPr>
          <p:cNvPr id="38916" name="Picture 22" descr="gordon-moor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59613" y="1219200"/>
            <a:ext cx="2008187" cy="2725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917" name="Rectangle 23"/>
          <p:cNvSpPr>
            <a:spLocks noChangeArrowheads="1"/>
          </p:cNvSpPr>
          <p:nvPr/>
        </p:nvSpPr>
        <p:spPr bwMode="auto">
          <a:xfrm>
            <a:off x="7086600" y="3933825"/>
            <a:ext cx="1948719" cy="92333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800">
                <a:solidFill>
                  <a:schemeClr val="tx1">
                    <a:lumMod val="50000"/>
                  </a:schemeClr>
                </a:solidFill>
                <a:latin typeface="18 VAG Rounded Thin   55390"/>
                <a:ea typeface="Helvetica" charset="0"/>
                <a:cs typeface="Helvetica" charset="0"/>
              </a:rPr>
              <a:t>Gordon Moore</a:t>
            </a:r>
            <a:br>
              <a:rPr lang="en-US" sz="1800">
                <a:solidFill>
                  <a:schemeClr val="tx1">
                    <a:lumMod val="50000"/>
                  </a:schemeClr>
                </a:solidFill>
                <a:latin typeface="18 VAG Rounded Thin   55390"/>
                <a:ea typeface="Helvetica" charset="0"/>
                <a:cs typeface="Helvetica" charset="0"/>
              </a:rPr>
            </a:br>
            <a:r>
              <a:rPr lang="en-US" sz="1800">
                <a:solidFill>
                  <a:schemeClr val="tx1">
                    <a:lumMod val="50000"/>
                  </a:schemeClr>
                </a:solidFill>
                <a:latin typeface="18 VAG Rounded Thin   55390"/>
                <a:ea typeface="Helvetica" charset="0"/>
                <a:cs typeface="Helvetica" charset="0"/>
              </a:rPr>
              <a:t>Intel Cofounder</a:t>
            </a:r>
            <a:br>
              <a:rPr lang="en-US" sz="1800">
                <a:solidFill>
                  <a:schemeClr val="tx1">
                    <a:lumMod val="50000"/>
                  </a:schemeClr>
                </a:solidFill>
                <a:latin typeface="18 VAG Rounded Thin   55390"/>
                <a:ea typeface="Helvetica" charset="0"/>
                <a:cs typeface="Helvetica" charset="0"/>
              </a:rPr>
            </a:br>
            <a:r>
              <a:rPr lang="en-US" sz="1800">
                <a:solidFill>
                  <a:schemeClr val="tx1">
                    <a:lumMod val="50000"/>
                  </a:schemeClr>
                </a:solidFill>
                <a:latin typeface="18 VAG Rounded Thin   55390"/>
                <a:ea typeface="Helvetica" charset="0"/>
                <a:cs typeface="Helvetica" charset="0"/>
              </a:rPr>
              <a:t>B.S. Cal 1950!</a:t>
            </a:r>
          </a:p>
        </p:txBody>
      </p:sp>
      <p:sp>
        <p:nvSpPr>
          <p:cNvPr id="38918" name="Rectangle 24"/>
          <p:cNvSpPr>
            <a:spLocks noChangeArrowheads="1"/>
          </p:cNvSpPr>
          <p:nvPr/>
        </p:nvSpPr>
        <p:spPr bwMode="auto">
          <a:xfrm>
            <a:off x="3962400" y="5867400"/>
            <a:ext cx="684803" cy="40011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000" b="1">
                <a:solidFill>
                  <a:schemeClr val="tx1"/>
                </a:solidFill>
                <a:latin typeface="18 VAG Rounded Thin   55390"/>
                <a:ea typeface="Helvetica" charset="0"/>
                <a:cs typeface="Helvetica" charset="0"/>
              </a:rPr>
              <a:t>Year</a:t>
            </a:r>
          </a:p>
        </p:txBody>
      </p:sp>
      <p:sp>
        <p:nvSpPr>
          <p:cNvPr id="38919" name="Rectangle 25"/>
          <p:cNvSpPr>
            <a:spLocks noChangeArrowheads="1"/>
          </p:cNvSpPr>
          <p:nvPr/>
        </p:nvSpPr>
        <p:spPr bwMode="auto">
          <a:xfrm rot="-5400000">
            <a:off x="-462281" y="3024257"/>
            <a:ext cx="2546849" cy="70788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000" b="1">
                <a:solidFill>
                  <a:schemeClr val="tx1"/>
                </a:solidFill>
                <a:latin typeface="18 VAG Rounded Thin   55390"/>
                <a:ea typeface="Helvetica" charset="0"/>
                <a:cs typeface="Helvetica" charset="0"/>
              </a:rPr>
              <a:t># of transistors on an </a:t>
            </a:r>
            <a:br>
              <a:rPr lang="en-US" sz="2000" b="1">
                <a:solidFill>
                  <a:schemeClr val="tx1"/>
                </a:solidFill>
                <a:latin typeface="18 VAG Rounded Thin   55390"/>
                <a:ea typeface="Helvetica" charset="0"/>
                <a:cs typeface="Helvetica" charset="0"/>
              </a:rPr>
            </a:br>
            <a:r>
              <a:rPr lang="en-US" sz="2000" b="1">
                <a:solidFill>
                  <a:schemeClr val="tx1"/>
                </a:solidFill>
                <a:latin typeface="18 VAG Rounded Thin   55390"/>
                <a:ea typeface="Helvetica" charset="0"/>
                <a:cs typeface="Helvetica" charset="0"/>
              </a:rPr>
              <a:t>integrated circuit (IC)</a:t>
            </a:r>
          </a:p>
        </p:txBody>
      </p:sp>
      <p:pic>
        <p:nvPicPr>
          <p:cNvPr id="38920" name="Picture 8" descr="mooreslaw.png"/>
          <p:cNvPicPr>
            <a:picLocks noChangeAspect="1"/>
          </p:cNvPicPr>
          <p:nvPr/>
        </p:nvPicPr>
        <p:blipFill>
          <a:blip r:embed="rId4"/>
          <a:srcRect l="2745" t="11269" b="6444"/>
          <a:stretch>
            <a:fillRect/>
          </a:stretch>
        </p:blipFill>
        <p:spPr bwMode="auto">
          <a:xfrm>
            <a:off x="1074894" y="1538288"/>
            <a:ext cx="5935506" cy="4405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/>
          <p:cNvSpPr/>
          <p:nvPr/>
        </p:nvSpPr>
        <p:spPr>
          <a:xfrm>
            <a:off x="2133600" y="0"/>
            <a:ext cx="7010400" cy="4619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2400" b="1">
                <a:solidFill>
                  <a:schemeClr val="tx1">
                    <a:lumMod val="75000"/>
                  </a:schemeClr>
                </a:solidFill>
                <a:latin typeface="Courier"/>
                <a:cs typeface="Courier"/>
              </a:rPr>
              <a:t>en.wikipedia.org/wiki/Moore's_law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352800" y="3810000"/>
            <a:ext cx="3733800" cy="1651398"/>
            <a:chOff x="3352800" y="3810000"/>
            <a:chExt cx="3733800" cy="1651398"/>
          </a:xfrm>
        </p:grpSpPr>
        <p:sp>
          <p:nvSpPr>
            <p:cNvPr id="11" name="Rectangle 4"/>
            <p:cNvSpPr>
              <a:spLocks noChangeArrowheads="1"/>
            </p:cNvSpPr>
            <p:nvPr/>
          </p:nvSpPr>
          <p:spPr bwMode="auto">
            <a:xfrm>
              <a:off x="4495800" y="3810000"/>
              <a:ext cx="2590800" cy="152400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lIns="90487" tIns="44450" rIns="90487" bIns="44450">
              <a:prstTxWarp prst="textNoShape">
                <a:avLst/>
              </a:prstTxWarp>
            </a:bodyPr>
            <a:lstStyle/>
            <a:p>
              <a:pPr marL="457200" indent="-457200" algn="l">
                <a:lnSpc>
                  <a:spcPct val="85000"/>
                </a:lnSpc>
                <a:buSzPct val="100000"/>
              </a:pPr>
              <a:r>
                <a:rPr lang="en-US" sz="2000" dirty="0">
                  <a:solidFill>
                    <a:srgbClr val="FFFF00"/>
                  </a:solidFill>
                  <a:latin typeface="18 VAG Rounded Thin   55390"/>
                  <a:cs typeface="Blk VAG Rounded Black"/>
                </a:rPr>
                <a:t>What is this “curve”?</a:t>
              </a:r>
            </a:p>
            <a:p>
              <a:pPr marL="457200" indent="-457200" algn="l">
                <a:lnSpc>
                  <a:spcPct val="85000"/>
                </a:lnSpc>
                <a:buSzPct val="100000"/>
                <a:buFont typeface="Times" pitchFamily="100" charset="0"/>
                <a:buAutoNum type="alphaLcParenR"/>
              </a:pPr>
              <a:r>
                <a:rPr lang="en-US" sz="2000" dirty="0">
                  <a:solidFill>
                    <a:srgbClr val="FFFF00"/>
                  </a:solidFill>
                  <a:latin typeface="18 VAG Rounded Thin   55390"/>
                  <a:cs typeface="Blk VAG Rounded Black"/>
                </a:rPr>
                <a:t>Constant</a:t>
              </a:r>
            </a:p>
            <a:p>
              <a:pPr marL="457200" indent="-457200" algn="l">
                <a:lnSpc>
                  <a:spcPct val="85000"/>
                </a:lnSpc>
                <a:buSzPct val="100000"/>
                <a:buFont typeface="Times" pitchFamily="100" charset="0"/>
                <a:buAutoNum type="alphaLcParenR"/>
              </a:pPr>
              <a:r>
                <a:rPr lang="en-US" sz="2000" dirty="0" err="1">
                  <a:solidFill>
                    <a:srgbClr val="FFFF00"/>
                  </a:solidFill>
                  <a:latin typeface="18 VAG Rounded Thin   55390"/>
                  <a:cs typeface="Blk VAG Rounded Black"/>
                </a:rPr>
                <a:t>Linear</a:t>
              </a:r>
            </a:p>
            <a:p>
              <a:pPr marL="457200" indent="-457200" algn="l">
                <a:lnSpc>
                  <a:spcPct val="85000"/>
                </a:lnSpc>
                <a:buSzPct val="100000"/>
                <a:buFont typeface="Times" pitchFamily="100" charset="0"/>
                <a:buAutoNum type="alphaLcParenR"/>
              </a:pPr>
              <a:r>
                <a:rPr lang="en-US" sz="2000" dirty="0" err="1">
                  <a:solidFill>
                    <a:srgbClr val="FFFF00"/>
                  </a:solidFill>
                  <a:latin typeface="18 VAG Rounded Thin   55390"/>
                  <a:cs typeface="Blk VAG Rounded Black"/>
                </a:rPr>
                <a:t>Quadratic</a:t>
              </a:r>
              <a:endParaRPr lang="en-US" sz="2000" dirty="0">
                <a:solidFill>
                  <a:srgbClr val="FFFF00"/>
                </a:solidFill>
                <a:latin typeface="18 VAG Rounded Thin   55390"/>
                <a:cs typeface="Blk VAG Rounded Black"/>
              </a:endParaRPr>
            </a:p>
            <a:p>
              <a:pPr marL="457200" indent="-457200" algn="l">
                <a:lnSpc>
                  <a:spcPct val="85000"/>
                </a:lnSpc>
                <a:buSzPct val="100000"/>
                <a:buFont typeface="Times" pitchFamily="100" charset="0"/>
                <a:buAutoNum type="alphaLcParenR"/>
              </a:pPr>
              <a:r>
                <a:rPr lang="en-US" sz="2000" dirty="0">
                  <a:solidFill>
                    <a:srgbClr val="FFFF00"/>
                  </a:solidFill>
                  <a:latin typeface="18 VAG Rounded Thin   55390"/>
                  <a:cs typeface="Blk VAG Rounded Black"/>
                </a:rPr>
                <a:t>Cubic</a:t>
              </a:r>
            </a:p>
            <a:p>
              <a:pPr marL="457200" indent="-457200" algn="l">
                <a:lnSpc>
                  <a:spcPct val="85000"/>
                </a:lnSpc>
                <a:buSzPct val="100000"/>
                <a:buFont typeface="Times" pitchFamily="100" charset="0"/>
                <a:buAutoNum type="alphaLcParenR"/>
              </a:pPr>
              <a:r>
                <a:rPr lang="en-US" sz="2000" dirty="0">
                  <a:solidFill>
                    <a:srgbClr val="FFFF00"/>
                  </a:solidFill>
                  <a:latin typeface="18 VAG Rounded Thin   55390"/>
                  <a:cs typeface="Blk VAG Rounded Black"/>
                </a:rPr>
                <a:t>Exponential</a:t>
              </a:r>
            </a:p>
          </p:txBody>
        </p:sp>
        <p:pic>
          <p:nvPicPr>
            <p:cNvPr id="12" name="Picture 10"/>
            <p:cNvPicPr>
              <a:picLocks noChangeAspect="1"/>
            </p:cNvPicPr>
            <p:nvPr/>
          </p:nvPicPr>
          <p:blipFill>
            <a:blip r:embed="rId5"/>
            <a:srcRect l="7298" t="14340" r="10573" b="10814"/>
            <a:stretch>
              <a:fillRect/>
            </a:stretch>
          </p:blipFill>
          <p:spPr bwMode="auto">
            <a:xfrm>
              <a:off x="3352800" y="4419600"/>
              <a:ext cx="1143000" cy="10417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Moore’s Law and related curves</a:t>
            </a:r>
            <a:endParaRPr lang="en-US" dirty="0"/>
          </a:p>
        </p:txBody>
      </p:sp>
      <p:pic>
        <p:nvPicPr>
          <p:cNvPr id="6" name="Picture 5" descr="motivation-trends-base.svg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162590"/>
            <a:ext cx="7848600" cy="528901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ヒラギノ丸ゴ Pro W4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ヒラギノ丸ゴ Pro W4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47139</TotalTime>
  <Pages>47</Pages>
  <Words>1177</Words>
  <Application>Microsoft Macintosh PowerPoint</Application>
  <PresentationFormat>Letter Paper (8.5x11 in)</PresentationFormat>
  <Paragraphs>199</Paragraphs>
  <Slides>18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Metro</vt:lpstr>
      <vt:lpstr>1_Metro</vt:lpstr>
      <vt:lpstr>“koomey’s law” – efficiency 2x every 18 mo</vt:lpstr>
      <vt:lpstr>Concurrency: A Definition</vt:lpstr>
      <vt:lpstr>Concurrency is Everywhere!</vt:lpstr>
      <vt:lpstr>Concurrency &amp; Parallelism</vt:lpstr>
      <vt:lpstr>Anatomy: 5 components of any Computer</vt:lpstr>
      <vt:lpstr>But what is INSIDE a Processor?</vt:lpstr>
      <vt:lpstr>But what is INSIDE a Processor?</vt:lpstr>
      <vt:lpstr>Moore’s Law</vt:lpstr>
      <vt:lpstr>Moore’s Law and related curves</vt:lpstr>
      <vt:lpstr>Moore’s Law and related curves</vt:lpstr>
      <vt:lpstr>Power Density Prediction circa 2000</vt:lpstr>
      <vt:lpstr>Background: Threads</vt:lpstr>
      <vt:lpstr>Speedup Issues : Amdahl’s Law</vt:lpstr>
      <vt:lpstr>Speedup Issues : Overhead</vt:lpstr>
      <vt:lpstr>Life in a multi-core world…</vt:lpstr>
      <vt:lpstr>But parallel programming is hard!</vt:lpstr>
      <vt:lpstr>Another concurrency problem … deadlock!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CS61C - Lecture 13</dc:title>
  <dc:subject/>
  <dc:creator>John Wawrzynek</dc:creator>
  <cp:keywords/>
  <dc:description/>
  <cp:lastModifiedBy>Gerald Friedland</cp:lastModifiedBy>
  <cp:revision>2951</cp:revision>
  <cp:lastPrinted>2014-02-20T18:34:34Z</cp:lastPrinted>
  <dcterms:created xsi:type="dcterms:W3CDTF">2014-02-26T18:05:45Z</dcterms:created>
  <dcterms:modified xsi:type="dcterms:W3CDTF">2014-10-08T04:50:52Z</dcterms:modified>
</cp:coreProperties>
</file>